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14"/>
  </p:notesMasterIdLst>
  <p:sldIdLst>
    <p:sldId id="390" r:id="rId2"/>
    <p:sldId id="435" r:id="rId3"/>
    <p:sldId id="449" r:id="rId4"/>
    <p:sldId id="501" r:id="rId5"/>
    <p:sldId id="504" r:id="rId6"/>
    <p:sldId id="507" r:id="rId7"/>
    <p:sldId id="505" r:id="rId8"/>
    <p:sldId id="506" r:id="rId9"/>
    <p:sldId id="508" r:id="rId10"/>
    <p:sldId id="494" r:id="rId11"/>
    <p:sldId id="509" r:id="rId12"/>
    <p:sldId id="493" r:id="rId13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57B17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>
    <p:restoredLeft sz="15882" autoAdjust="0"/>
    <p:restoredTop sz="94624" autoAdjust="0"/>
  </p:normalViewPr>
  <p:slideViewPr>
    <p:cSldViewPr>
      <p:cViewPr>
        <p:scale>
          <a:sx n="70" d="100"/>
          <a:sy n="70" d="100"/>
        </p:scale>
        <p:origin x="-1344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564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C296FF-30E8-4020-846C-BF2B54E44E4A}" type="datetimeFigureOut">
              <a:rPr lang="pt-BR" smtClean="0"/>
              <a:pPr/>
              <a:t>16/11/2020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428A89-4299-44C9-8826-6CF74DD22BD8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0128637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CA8F4-0C9C-4FA7-A143-10B7DA1E8CC9}" type="datetimeFigureOut">
              <a:rPr lang="pt-BR" smtClean="0"/>
              <a:pPr/>
              <a:t>16/11/2020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AFAC7-F005-4675-BBAD-271D8148DAA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CA8F4-0C9C-4FA7-A143-10B7DA1E8CC9}" type="datetimeFigureOut">
              <a:rPr lang="pt-BR" smtClean="0"/>
              <a:pPr/>
              <a:t>16/11/2020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AFAC7-F005-4675-BBAD-271D8148DAA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CA8F4-0C9C-4FA7-A143-10B7DA1E8CC9}" type="datetimeFigureOut">
              <a:rPr lang="pt-BR" smtClean="0"/>
              <a:pPr/>
              <a:t>16/11/2020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AFAC7-F005-4675-BBAD-271D8148DAA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CA8F4-0C9C-4FA7-A143-10B7DA1E8CC9}" type="datetimeFigureOut">
              <a:rPr lang="pt-BR" smtClean="0"/>
              <a:pPr/>
              <a:t>16/11/2020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AFAC7-F005-4675-BBAD-271D8148DAA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CA8F4-0C9C-4FA7-A143-10B7DA1E8CC9}" type="datetimeFigureOut">
              <a:rPr lang="pt-BR" smtClean="0"/>
              <a:pPr/>
              <a:t>16/11/2020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AFAC7-F005-4675-BBAD-271D8148DAA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CA8F4-0C9C-4FA7-A143-10B7DA1E8CC9}" type="datetimeFigureOut">
              <a:rPr lang="pt-BR" smtClean="0"/>
              <a:pPr/>
              <a:t>16/11/2020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AFAC7-F005-4675-BBAD-271D8148DAA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CA8F4-0C9C-4FA7-A143-10B7DA1E8CC9}" type="datetimeFigureOut">
              <a:rPr lang="pt-BR" smtClean="0"/>
              <a:pPr/>
              <a:t>16/11/2020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AFAC7-F005-4675-BBAD-271D8148DAA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CA8F4-0C9C-4FA7-A143-10B7DA1E8CC9}" type="datetimeFigureOut">
              <a:rPr lang="pt-BR" smtClean="0"/>
              <a:pPr/>
              <a:t>16/11/2020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AFAC7-F005-4675-BBAD-271D8148DAA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CA8F4-0C9C-4FA7-A143-10B7DA1E8CC9}" type="datetimeFigureOut">
              <a:rPr lang="pt-BR" smtClean="0"/>
              <a:pPr/>
              <a:t>16/11/2020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AFAC7-F005-4675-BBAD-271D8148DAA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CA8F4-0C9C-4FA7-A143-10B7DA1E8CC9}" type="datetimeFigureOut">
              <a:rPr lang="pt-BR" smtClean="0"/>
              <a:pPr/>
              <a:t>16/11/2020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AFAC7-F005-4675-BBAD-271D8148DAA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CA8F4-0C9C-4FA7-A143-10B7DA1E8CC9}" type="datetimeFigureOut">
              <a:rPr lang="pt-BR" smtClean="0"/>
              <a:pPr/>
              <a:t>16/11/2020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AFAC7-F005-4675-BBAD-271D8148DAA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ChangeArrowheads="1"/>
          </p:cNvSpPr>
          <p:nvPr/>
        </p:nvSpPr>
        <p:spPr bwMode="auto">
          <a:xfrm>
            <a:off x="0" y="739775"/>
            <a:ext cx="9144000" cy="92075"/>
          </a:xfrm>
          <a:prstGeom prst="rect">
            <a:avLst/>
          </a:prstGeom>
          <a:solidFill>
            <a:srgbClr val="00AC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pt-BR"/>
          </a:p>
        </p:txBody>
      </p:sp>
      <p:sp>
        <p:nvSpPr>
          <p:cNvPr id="3" name="Rectangle 9"/>
          <p:cNvSpPr>
            <a:spLocks noChangeArrowheads="1"/>
          </p:cNvSpPr>
          <p:nvPr/>
        </p:nvSpPr>
        <p:spPr bwMode="auto">
          <a:xfrm>
            <a:off x="0" y="0"/>
            <a:ext cx="9144000" cy="739775"/>
          </a:xfrm>
          <a:prstGeom prst="rect">
            <a:avLst/>
          </a:prstGeom>
          <a:solidFill>
            <a:srgbClr val="F8761E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pt-BR"/>
          </a:p>
        </p:txBody>
      </p:sp>
      <p:graphicFrame>
        <p:nvGraphicFramePr>
          <p:cNvPr id="4" name="Object 10"/>
          <p:cNvGraphicFramePr>
            <a:graphicFrameLocks noChangeAspect="1"/>
          </p:cNvGraphicFramePr>
          <p:nvPr/>
        </p:nvGraphicFramePr>
        <p:xfrm>
          <a:off x="7239000" y="914400"/>
          <a:ext cx="1690688" cy="649288"/>
        </p:xfrm>
        <a:graphic>
          <a:graphicData uri="http://schemas.openxmlformats.org/presentationml/2006/ole">
            <p:oleObj spid="_x0000_s1026" name="CorelDRAW" r:id="rId3" imgW="5362200" imgH="1897200" progId="">
              <p:embed/>
            </p:oleObj>
          </a:graphicData>
        </a:graphic>
      </p:graphicFrame>
      <p:grpSp>
        <p:nvGrpSpPr>
          <p:cNvPr id="5" name="Grupo 12"/>
          <p:cNvGrpSpPr>
            <a:grpSpLocks/>
          </p:cNvGrpSpPr>
          <p:nvPr userDrawn="1"/>
        </p:nvGrpSpPr>
        <p:grpSpPr bwMode="auto">
          <a:xfrm>
            <a:off x="-36513" y="0"/>
            <a:ext cx="9180513" cy="908050"/>
            <a:chOff x="-36512" y="0"/>
            <a:chExt cx="9180512" cy="908720"/>
          </a:xfrm>
        </p:grpSpPr>
        <p:sp>
          <p:nvSpPr>
            <p:cNvPr id="6" name="Retângulo 5"/>
            <p:cNvSpPr/>
            <p:nvPr/>
          </p:nvSpPr>
          <p:spPr>
            <a:xfrm>
              <a:off x="1" y="0"/>
              <a:ext cx="9143999" cy="764151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pt-BR"/>
            </a:p>
          </p:txBody>
        </p:sp>
        <p:pic>
          <p:nvPicPr>
            <p:cNvPr id="7" name="Imagem 9" descr="logo_horizontal.png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984776" y="70146"/>
              <a:ext cx="2123728" cy="6945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Retângulo 7"/>
            <p:cNvSpPr/>
            <p:nvPr/>
          </p:nvSpPr>
          <p:spPr>
            <a:xfrm>
              <a:off x="1" y="764151"/>
              <a:ext cx="9143999" cy="46071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9" name="Retângulo 8"/>
            <p:cNvSpPr/>
            <p:nvPr/>
          </p:nvSpPr>
          <p:spPr>
            <a:xfrm>
              <a:off x="-36512" y="837230"/>
              <a:ext cx="9180512" cy="7149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pt-BR"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FCA8F4-0C9C-4FA7-A143-10B7DA1E8CC9}" type="datetimeFigureOut">
              <a:rPr lang="pt-BR" smtClean="0"/>
              <a:pPr/>
              <a:t>16/11/2020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CAFAC7-F005-4675-BBAD-271D8148DAAA}" type="slidenum">
              <a:rPr lang="pt-BR" smtClean="0"/>
              <a:pPr/>
              <a:t>‹nº›</a:t>
            </a:fld>
            <a:endParaRPr lang="pt-BR"/>
          </a:p>
        </p:txBody>
      </p:sp>
      <p:grpSp>
        <p:nvGrpSpPr>
          <p:cNvPr id="7" name="Grupo 6"/>
          <p:cNvGrpSpPr/>
          <p:nvPr/>
        </p:nvGrpSpPr>
        <p:grpSpPr>
          <a:xfrm>
            <a:off x="0" y="0"/>
            <a:ext cx="9144000" cy="1489167"/>
            <a:chOff x="0" y="0"/>
            <a:chExt cx="9144000" cy="1489167"/>
          </a:xfrm>
        </p:grpSpPr>
        <p:sp>
          <p:nvSpPr>
            <p:cNvPr id="8" name="Retângulo 7"/>
            <p:cNvSpPr/>
            <p:nvPr/>
          </p:nvSpPr>
          <p:spPr>
            <a:xfrm>
              <a:off x="0" y="0"/>
              <a:ext cx="9144000" cy="620688"/>
            </a:xfrm>
            <a:prstGeom prst="rect">
              <a:avLst/>
            </a:prstGeom>
            <a:solidFill>
              <a:srgbClr val="F57B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9" name="Retângulo 8"/>
            <p:cNvSpPr/>
            <p:nvPr/>
          </p:nvSpPr>
          <p:spPr>
            <a:xfrm>
              <a:off x="0" y="620688"/>
              <a:ext cx="9144000" cy="72008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10" name="Imagem 9" descr="02_Terra_dos_homens.png"/>
            <p:cNvPicPr>
              <a:picLocks noChangeAspect="1"/>
            </p:cNvPicPr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164288" y="764704"/>
              <a:ext cx="1789725" cy="724463"/>
            </a:xfrm>
            <a:prstGeom prst="rect">
              <a:avLst/>
            </a:prstGeom>
          </p:spPr>
        </p:pic>
      </p:grpSp>
      <p:grpSp>
        <p:nvGrpSpPr>
          <p:cNvPr id="11" name="Grupo 10"/>
          <p:cNvGrpSpPr/>
          <p:nvPr userDrawn="1"/>
        </p:nvGrpSpPr>
        <p:grpSpPr>
          <a:xfrm>
            <a:off x="0" y="0"/>
            <a:ext cx="9144000" cy="1489167"/>
            <a:chOff x="0" y="0"/>
            <a:chExt cx="9144000" cy="1489167"/>
          </a:xfrm>
        </p:grpSpPr>
        <p:sp>
          <p:nvSpPr>
            <p:cNvPr id="12" name="Retângulo 11"/>
            <p:cNvSpPr/>
            <p:nvPr/>
          </p:nvSpPr>
          <p:spPr>
            <a:xfrm>
              <a:off x="0" y="0"/>
              <a:ext cx="9144000" cy="620688"/>
            </a:xfrm>
            <a:prstGeom prst="rect">
              <a:avLst/>
            </a:prstGeom>
            <a:solidFill>
              <a:srgbClr val="F57B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3" name="Retângulo 12"/>
            <p:cNvSpPr/>
            <p:nvPr/>
          </p:nvSpPr>
          <p:spPr>
            <a:xfrm>
              <a:off x="0" y="620688"/>
              <a:ext cx="9144000" cy="72008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14" name="Imagem 13" descr="02_Terra_dos_homens.png"/>
            <p:cNvPicPr>
              <a:picLocks noChangeAspect="1"/>
            </p:cNvPicPr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164288" y="764704"/>
              <a:ext cx="1789725" cy="724463"/>
            </a:xfrm>
            <a:prstGeom prst="rect">
              <a:avLst/>
            </a:prstGeom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  <p:sldLayoutId id="2147483768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ítulo 1"/>
          <p:cNvSpPr>
            <a:spLocks noGrp="1"/>
          </p:cNvSpPr>
          <p:nvPr>
            <p:ph type="title"/>
          </p:nvPr>
        </p:nvSpPr>
        <p:spPr bwMode="auto">
          <a:xfrm>
            <a:off x="285720" y="1357298"/>
            <a:ext cx="8229600" cy="244827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0000"/>
          </a:bodyPr>
          <a:lstStyle/>
          <a:p>
            <a:r>
              <a:rPr lang="pt-BR" b="1" i="1" dirty="0" smtClean="0"/>
              <a:t>O processo de construção do PNCFC</a:t>
            </a:r>
            <a:br>
              <a:rPr lang="pt-BR" b="1" i="1" dirty="0" smtClean="0"/>
            </a:br>
            <a:r>
              <a:rPr lang="pt-BR" b="1" i="1" dirty="0" smtClean="0"/>
              <a:t> </a:t>
            </a:r>
            <a:br>
              <a:rPr lang="pt-BR" b="1" i="1" dirty="0" smtClean="0"/>
            </a:br>
            <a:r>
              <a:rPr lang="pt-BR" b="1" i="1" dirty="0" smtClean="0"/>
              <a:t>Análise evolutiva a avaliativa</a:t>
            </a:r>
            <a:br>
              <a:rPr lang="pt-BR" b="1" i="1" dirty="0" smtClean="0"/>
            </a:br>
            <a:r>
              <a:rPr lang="pt-BR" sz="3600" b="1" i="1" dirty="0" smtClean="0"/>
              <a:t/>
            </a:r>
            <a:br>
              <a:rPr lang="pt-BR" sz="3600" b="1" i="1" dirty="0" smtClean="0"/>
            </a:br>
            <a:r>
              <a:rPr lang="pt-BR" sz="3600" b="1" i="1" dirty="0" smtClean="0"/>
              <a:t>2004   -  2010 – 2020</a:t>
            </a:r>
            <a:br>
              <a:rPr lang="pt-BR" sz="3600" b="1" i="1" dirty="0" smtClean="0"/>
            </a:br>
            <a:r>
              <a:rPr lang="pt-BR" sz="3600" b="1" i="1" dirty="0" smtClean="0"/>
              <a:t/>
            </a:r>
            <a:br>
              <a:rPr lang="pt-BR" sz="3600" b="1" i="1" dirty="0" smtClean="0"/>
            </a:br>
            <a:r>
              <a:rPr lang="pt-BR" sz="3600" b="1" i="1" dirty="0" smtClean="0"/>
              <a:t> </a:t>
            </a:r>
            <a:r>
              <a:rPr lang="pt-BR" b="1" i="1" dirty="0" smtClean="0">
                <a:solidFill>
                  <a:schemeClr val="tx1"/>
                </a:solidFill>
              </a:rPr>
              <a:t/>
            </a:r>
            <a:br>
              <a:rPr lang="pt-BR" b="1" i="1" dirty="0" smtClean="0">
                <a:solidFill>
                  <a:schemeClr val="tx1"/>
                </a:solidFill>
              </a:rPr>
            </a:br>
            <a:r>
              <a:rPr lang="pt-BR" b="1" i="1" dirty="0" smtClean="0"/>
              <a:t/>
            </a:r>
            <a:br>
              <a:rPr lang="pt-BR" b="1" i="1" dirty="0" smtClean="0"/>
            </a:br>
            <a:r>
              <a:rPr lang="pt-BR" b="1" i="1" dirty="0" smtClean="0">
                <a:solidFill>
                  <a:schemeClr val="tx1"/>
                </a:solidFill>
              </a:rPr>
              <a:t/>
            </a:r>
            <a:br>
              <a:rPr lang="pt-BR" b="1" i="1" dirty="0" smtClean="0">
                <a:solidFill>
                  <a:schemeClr val="tx1"/>
                </a:solidFill>
              </a:rPr>
            </a:br>
            <a:endParaRPr lang="pt-BR" b="1" dirty="0" smtClean="0">
              <a:solidFill>
                <a:schemeClr val="tx1"/>
              </a:solidFill>
            </a:endParaRPr>
          </a:p>
        </p:txBody>
      </p:sp>
      <p:sp>
        <p:nvSpPr>
          <p:cNvPr id="2052" name="CaixaDeTexto 5"/>
          <p:cNvSpPr txBox="1">
            <a:spLocks noChangeArrowheads="1"/>
          </p:cNvSpPr>
          <p:nvPr/>
        </p:nvSpPr>
        <p:spPr bwMode="auto">
          <a:xfrm>
            <a:off x="4643438" y="5857892"/>
            <a:ext cx="396698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pt-BR" dirty="0" smtClean="0">
                <a:solidFill>
                  <a:schemeClr val="tx1"/>
                </a:solidFill>
              </a:rPr>
              <a:t>Claudia Cabral </a:t>
            </a:r>
          </a:p>
          <a:p>
            <a:pPr algn="r"/>
            <a:r>
              <a:rPr lang="pt-BR" dirty="0" smtClean="0"/>
              <a:t>Associação Brasileira Terra dos Homens</a:t>
            </a:r>
            <a:endParaRPr lang="pt-BR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Tm="2372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5000625" y="3714752"/>
            <a:ext cx="4143375" cy="36036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2400" dirty="0"/>
          </a:p>
        </p:txBody>
      </p:sp>
      <p:sp>
        <p:nvSpPr>
          <p:cNvPr id="7171" name="CaixaDeTexto 6"/>
          <p:cNvSpPr txBox="1">
            <a:spLocks noChangeArrowheads="1"/>
          </p:cNvSpPr>
          <p:nvPr/>
        </p:nvSpPr>
        <p:spPr bwMode="auto">
          <a:xfrm>
            <a:off x="214282" y="5143512"/>
            <a:ext cx="1143000" cy="1077218"/>
          </a:xfrm>
          <a:prstGeom prst="rect">
            <a:avLst/>
          </a:prstGeom>
          <a:solidFill>
            <a:srgbClr val="FFFF99"/>
          </a:solidFill>
          <a:ln w="9525">
            <a:solidFill>
              <a:srgbClr val="C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600" b="1" dirty="0" smtClean="0">
                <a:solidFill>
                  <a:srgbClr val="FF0000"/>
                </a:solidFill>
                <a:latin typeface="Calibri" pitchFamily="34" charset="0"/>
              </a:rPr>
              <a:t>PESQUISA IPEA</a:t>
            </a:r>
          </a:p>
          <a:p>
            <a:r>
              <a:rPr lang="pt-BR" sz="1600" b="1" dirty="0" smtClean="0">
                <a:solidFill>
                  <a:srgbClr val="FF0000"/>
                </a:solidFill>
                <a:latin typeface="Calibri" pitchFamily="34" charset="0"/>
              </a:rPr>
              <a:t>AMOSTRA Rede SAC</a:t>
            </a:r>
            <a:endParaRPr lang="pt-BR" sz="1600" b="1" dirty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6" name="Seta para cima 5"/>
          <p:cNvSpPr/>
          <p:nvPr/>
        </p:nvSpPr>
        <p:spPr>
          <a:xfrm flipH="1" flipV="1">
            <a:off x="428596" y="4071942"/>
            <a:ext cx="642914" cy="1000134"/>
          </a:xfrm>
          <a:prstGeom prst="upArrow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7173" name="CaixaDeTexto 10"/>
          <p:cNvSpPr txBox="1">
            <a:spLocks noChangeArrowheads="1"/>
          </p:cNvSpPr>
          <p:nvPr/>
        </p:nvSpPr>
        <p:spPr bwMode="auto">
          <a:xfrm>
            <a:off x="0" y="3716338"/>
            <a:ext cx="720725" cy="30777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dirty="0">
                <a:cs typeface="Arial" charset="0"/>
              </a:rPr>
              <a:t>2004</a:t>
            </a:r>
          </a:p>
        </p:txBody>
      </p:sp>
      <p:sp>
        <p:nvSpPr>
          <p:cNvPr id="7174" name="CaixaDeTexto 11"/>
          <p:cNvSpPr txBox="1">
            <a:spLocks noChangeArrowheads="1"/>
          </p:cNvSpPr>
          <p:nvPr/>
        </p:nvSpPr>
        <p:spPr bwMode="auto">
          <a:xfrm>
            <a:off x="571500" y="3714750"/>
            <a:ext cx="1103313" cy="30777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rgbClr val="92D05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dirty="0">
                <a:cs typeface="Arial" charset="0"/>
              </a:rPr>
              <a:t>2005/2006</a:t>
            </a:r>
          </a:p>
        </p:txBody>
      </p:sp>
      <p:sp>
        <p:nvSpPr>
          <p:cNvPr id="12" name="Retângulo 11"/>
          <p:cNvSpPr/>
          <p:nvPr/>
        </p:nvSpPr>
        <p:spPr>
          <a:xfrm>
            <a:off x="0" y="3643313"/>
            <a:ext cx="9144000" cy="7143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pt-BR" baseline="-25000" dirty="0"/>
          </a:p>
        </p:txBody>
      </p:sp>
      <p:sp>
        <p:nvSpPr>
          <p:cNvPr id="7177" name="CaixaDeTexto 32"/>
          <p:cNvSpPr txBox="1">
            <a:spLocks noChangeArrowheads="1"/>
          </p:cNvSpPr>
          <p:nvPr/>
        </p:nvSpPr>
        <p:spPr bwMode="auto">
          <a:xfrm>
            <a:off x="2987675" y="3716338"/>
            <a:ext cx="100488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dirty="0">
                <a:cs typeface="Arial" charset="0"/>
              </a:rPr>
              <a:t>     2012</a:t>
            </a:r>
          </a:p>
        </p:txBody>
      </p:sp>
      <p:sp>
        <p:nvSpPr>
          <p:cNvPr id="7178" name="CaixaDeTexto 33"/>
          <p:cNvSpPr txBox="1">
            <a:spLocks noChangeArrowheads="1"/>
          </p:cNvSpPr>
          <p:nvPr/>
        </p:nvSpPr>
        <p:spPr bwMode="auto">
          <a:xfrm>
            <a:off x="4643438" y="3714750"/>
            <a:ext cx="860425" cy="30777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dirty="0">
                <a:cs typeface="Arial" charset="0"/>
              </a:rPr>
              <a:t>2014</a:t>
            </a:r>
          </a:p>
        </p:txBody>
      </p:sp>
      <p:sp>
        <p:nvSpPr>
          <p:cNvPr id="7179" name="CaixaDeTexto 34"/>
          <p:cNvSpPr txBox="1">
            <a:spLocks noChangeArrowheads="1"/>
          </p:cNvSpPr>
          <p:nvPr/>
        </p:nvSpPr>
        <p:spPr bwMode="auto">
          <a:xfrm>
            <a:off x="5429250" y="3714750"/>
            <a:ext cx="1008063" cy="30777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dirty="0">
                <a:cs typeface="Arial" charset="0"/>
              </a:rPr>
              <a:t>2015</a:t>
            </a:r>
          </a:p>
        </p:txBody>
      </p:sp>
      <p:sp>
        <p:nvSpPr>
          <p:cNvPr id="16" name="Retângulo 15"/>
          <p:cNvSpPr/>
          <p:nvPr/>
        </p:nvSpPr>
        <p:spPr>
          <a:xfrm>
            <a:off x="0" y="4000504"/>
            <a:ext cx="9144000" cy="74613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1400" baseline="-25000" dirty="0"/>
          </a:p>
        </p:txBody>
      </p:sp>
      <p:sp>
        <p:nvSpPr>
          <p:cNvPr id="7181" name="Retângulo 39"/>
          <p:cNvSpPr>
            <a:spLocks noChangeArrowheads="1"/>
          </p:cNvSpPr>
          <p:nvPr/>
        </p:nvSpPr>
        <p:spPr bwMode="auto">
          <a:xfrm>
            <a:off x="1643042" y="2214554"/>
            <a:ext cx="5715000" cy="338137"/>
          </a:xfrm>
          <a:prstGeom prst="rect">
            <a:avLst/>
          </a:prstGeom>
          <a:solidFill>
            <a:srgbClr val="FFFF99"/>
          </a:solidFill>
          <a:ln w="9525">
            <a:solidFill>
              <a:srgbClr val="C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pt-BR" sz="1400" b="1" dirty="0">
                <a:latin typeface="Calibri" pitchFamily="34" charset="0"/>
              </a:rPr>
              <a:t>ORIENTAÇÕES TÉCNICAS  DE SERVIÇOS DE ACOLHIMENTO </a:t>
            </a:r>
            <a:r>
              <a:rPr lang="pt-BR" sz="1600" b="1" dirty="0">
                <a:solidFill>
                  <a:srgbClr val="C00000"/>
                </a:solidFill>
                <a:latin typeface="Calibri" pitchFamily="34" charset="0"/>
              </a:rPr>
              <a:t>- </a:t>
            </a:r>
            <a:r>
              <a:rPr lang="pt-BR" sz="1600" b="1" dirty="0">
                <a:latin typeface="Calibri" pitchFamily="34" charset="0"/>
              </a:rPr>
              <a:t>MDS</a:t>
            </a:r>
            <a:r>
              <a:rPr lang="pt-BR" sz="1600" b="1" dirty="0">
                <a:solidFill>
                  <a:srgbClr val="C00000"/>
                </a:solidFill>
                <a:latin typeface="Calibri" pitchFamily="34" charset="0"/>
              </a:rPr>
              <a:t> </a:t>
            </a:r>
            <a:endParaRPr lang="pt-BR" sz="1600" b="1" dirty="0"/>
          </a:p>
        </p:txBody>
      </p:sp>
      <p:sp>
        <p:nvSpPr>
          <p:cNvPr id="7182" name="CaixaDeTexto 34"/>
          <p:cNvSpPr txBox="1">
            <a:spLocks noChangeArrowheads="1"/>
          </p:cNvSpPr>
          <p:nvPr/>
        </p:nvSpPr>
        <p:spPr bwMode="auto">
          <a:xfrm>
            <a:off x="6357938" y="3714750"/>
            <a:ext cx="10096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dirty="0">
                <a:cs typeface="Arial" charset="0"/>
              </a:rPr>
              <a:t>2016</a:t>
            </a:r>
          </a:p>
        </p:txBody>
      </p:sp>
      <p:sp>
        <p:nvSpPr>
          <p:cNvPr id="7183" name="CaixaDeTexto 34"/>
          <p:cNvSpPr txBox="1">
            <a:spLocks noChangeArrowheads="1"/>
          </p:cNvSpPr>
          <p:nvPr/>
        </p:nvSpPr>
        <p:spPr bwMode="auto">
          <a:xfrm>
            <a:off x="7429500" y="3714750"/>
            <a:ext cx="14287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dirty="0" smtClean="0">
                <a:cs typeface="Arial" charset="0"/>
              </a:rPr>
              <a:t>2018</a:t>
            </a:r>
            <a:endParaRPr lang="pt-BR" sz="1400" b="1" dirty="0">
              <a:cs typeface="Arial" charset="0"/>
            </a:endParaRPr>
          </a:p>
        </p:txBody>
      </p:sp>
      <p:sp>
        <p:nvSpPr>
          <p:cNvPr id="22" name="Seta para cima 21"/>
          <p:cNvSpPr/>
          <p:nvPr/>
        </p:nvSpPr>
        <p:spPr>
          <a:xfrm>
            <a:off x="2285984" y="2571744"/>
            <a:ext cx="214329" cy="1071569"/>
          </a:xfrm>
          <a:prstGeom prst="upArrow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7190" name="CaixaDeTexto 32"/>
          <p:cNvSpPr txBox="1">
            <a:spLocks noChangeArrowheads="1"/>
          </p:cNvSpPr>
          <p:nvPr/>
        </p:nvSpPr>
        <p:spPr bwMode="auto">
          <a:xfrm>
            <a:off x="3643313" y="3643313"/>
            <a:ext cx="1004887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500" b="1">
                <a:cs typeface="Arial" charset="0"/>
              </a:rPr>
              <a:t>  </a:t>
            </a:r>
            <a:endParaRPr lang="pt-BR" sz="1100" b="1">
              <a:cs typeface="Arial" charset="0"/>
            </a:endParaRPr>
          </a:p>
        </p:txBody>
      </p:sp>
      <p:sp>
        <p:nvSpPr>
          <p:cNvPr id="40" name="CaixaDeTexto 41"/>
          <p:cNvSpPr txBox="1">
            <a:spLocks noChangeArrowheads="1"/>
          </p:cNvSpPr>
          <p:nvPr/>
        </p:nvSpPr>
        <p:spPr bwMode="auto">
          <a:xfrm>
            <a:off x="0" y="0"/>
            <a:ext cx="9144000" cy="892552"/>
          </a:xfrm>
          <a:prstGeom prst="rect">
            <a:avLst/>
          </a:prstGeom>
          <a:solidFill>
            <a:srgbClr val="FF6600"/>
          </a:solidFill>
          <a:ln w="9525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sz="2800" b="1" dirty="0" smtClean="0">
                <a:solidFill>
                  <a:schemeClr val="bg1"/>
                </a:solidFill>
                <a:latin typeface="Calibri" pitchFamily="34" charset="0"/>
              </a:rPr>
              <a:t>                                   </a:t>
            </a:r>
            <a:r>
              <a:rPr lang="pt-BR" sz="2400" b="1" dirty="0" smtClean="0">
                <a:solidFill>
                  <a:schemeClr val="bg1"/>
                </a:solidFill>
                <a:latin typeface="Calibri" pitchFamily="34" charset="0"/>
              </a:rPr>
              <a:t>Histórico 2004-2020 </a:t>
            </a:r>
          </a:p>
          <a:p>
            <a:pPr algn="ctr">
              <a:defRPr/>
            </a:pPr>
            <a:r>
              <a:rPr lang="pt-BR" sz="2400" b="1" dirty="0" smtClean="0">
                <a:solidFill>
                  <a:schemeClr val="bg1"/>
                </a:solidFill>
                <a:latin typeface="Calibri" pitchFamily="34" charset="0"/>
              </a:rPr>
              <a:t>Mobilização Nacional pró Convivência familiar e Comunitária</a:t>
            </a:r>
            <a:endParaRPr lang="pt-BR" sz="24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7192" name="CaixaDeTexto 32"/>
          <p:cNvSpPr txBox="1">
            <a:spLocks noChangeArrowheads="1"/>
          </p:cNvSpPr>
          <p:nvPr/>
        </p:nvSpPr>
        <p:spPr bwMode="auto">
          <a:xfrm>
            <a:off x="1571604" y="3714752"/>
            <a:ext cx="3143272" cy="30777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BR" sz="1100" b="1" dirty="0">
                <a:cs typeface="Arial" charset="0"/>
              </a:rPr>
              <a:t>               </a:t>
            </a:r>
            <a:r>
              <a:rPr lang="pt-BR" sz="1400" b="1" dirty="0" smtClean="0">
                <a:cs typeface="Arial" charset="0"/>
              </a:rPr>
              <a:t>2009       2010</a:t>
            </a:r>
            <a:endParaRPr lang="pt-BR" sz="1100" b="1" dirty="0">
              <a:cs typeface="Arial" charset="0"/>
            </a:endParaRPr>
          </a:p>
        </p:txBody>
      </p:sp>
      <p:sp>
        <p:nvSpPr>
          <p:cNvPr id="47" name="Retângulo 39"/>
          <p:cNvSpPr>
            <a:spLocks noChangeArrowheads="1"/>
          </p:cNvSpPr>
          <p:nvPr/>
        </p:nvSpPr>
        <p:spPr bwMode="auto">
          <a:xfrm>
            <a:off x="214282" y="1071546"/>
            <a:ext cx="4071938" cy="830997"/>
          </a:xfrm>
          <a:prstGeom prst="rect">
            <a:avLst/>
          </a:prstGeom>
          <a:solidFill>
            <a:srgbClr val="FFFF99"/>
          </a:solidFill>
          <a:ln w="9525">
            <a:solidFill>
              <a:srgbClr val="C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pt-BR" sz="1600" b="1" dirty="0" smtClean="0">
                <a:latin typeface="+mj-lt"/>
              </a:rPr>
              <a:t>APROVAÇÃO DO PLANO NACIONAL</a:t>
            </a:r>
          </a:p>
          <a:p>
            <a:pPr algn="ctr">
              <a:defRPr/>
            </a:pPr>
            <a:r>
              <a:rPr lang="pt-BR" sz="1600" b="1" dirty="0" smtClean="0">
                <a:latin typeface="+mj-lt"/>
              </a:rPr>
              <a:t>CONVIVÊNCIA FAMILIAR E COMUNITÁRIA CFC  CONANDA CNAS</a:t>
            </a:r>
            <a:endParaRPr lang="pt-BR" sz="1600" b="1" dirty="0">
              <a:latin typeface="+mj-lt"/>
            </a:endParaRPr>
          </a:p>
        </p:txBody>
      </p:sp>
      <p:sp>
        <p:nvSpPr>
          <p:cNvPr id="57" name="Seta para cima 56"/>
          <p:cNvSpPr/>
          <p:nvPr/>
        </p:nvSpPr>
        <p:spPr>
          <a:xfrm>
            <a:off x="1071538" y="1928802"/>
            <a:ext cx="214313" cy="1643062"/>
          </a:xfrm>
          <a:prstGeom prst="upArrow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30" name="CaixaDeTexto 29"/>
          <p:cNvSpPr txBox="1"/>
          <p:nvPr/>
        </p:nvSpPr>
        <p:spPr>
          <a:xfrm>
            <a:off x="2857488" y="4143380"/>
            <a:ext cx="1146468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r>
              <a:rPr lang="pt-BR" dirty="0" smtClean="0"/>
              <a:t>Lei 12.010</a:t>
            </a:r>
            <a:endParaRPr lang="pt-BR" dirty="0"/>
          </a:p>
        </p:txBody>
      </p:sp>
      <p:sp>
        <p:nvSpPr>
          <p:cNvPr id="31" name="CaixaDeTexto 30"/>
          <p:cNvSpPr txBox="1"/>
          <p:nvPr/>
        </p:nvSpPr>
        <p:spPr>
          <a:xfrm>
            <a:off x="6500826" y="4274114"/>
            <a:ext cx="1051313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r>
              <a:rPr lang="pt-BR" dirty="0" smtClean="0"/>
              <a:t>Lei da </a:t>
            </a:r>
            <a:r>
              <a:rPr lang="pt-BR" dirty="0" err="1" smtClean="0"/>
              <a:t>P.I.</a:t>
            </a:r>
            <a:endParaRPr lang="pt-BR" dirty="0"/>
          </a:p>
        </p:txBody>
      </p:sp>
      <p:sp>
        <p:nvSpPr>
          <p:cNvPr id="34" name="CaixaDeTexto 6"/>
          <p:cNvSpPr txBox="1">
            <a:spLocks noChangeArrowheads="1"/>
          </p:cNvSpPr>
          <p:nvPr/>
        </p:nvSpPr>
        <p:spPr bwMode="auto">
          <a:xfrm>
            <a:off x="7786710" y="1714488"/>
            <a:ext cx="1143008" cy="1323439"/>
          </a:xfrm>
          <a:prstGeom prst="rect">
            <a:avLst/>
          </a:prstGeom>
          <a:solidFill>
            <a:srgbClr val="FFFF99"/>
          </a:solidFill>
          <a:ln w="9525">
            <a:solidFill>
              <a:srgbClr val="C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BR" sz="1600" b="1" dirty="0" smtClean="0">
                <a:latin typeface="Calibri" pitchFamily="34" charset="0"/>
              </a:rPr>
              <a:t>REVISÃO DO</a:t>
            </a:r>
          </a:p>
          <a:p>
            <a:r>
              <a:rPr lang="pt-BR" sz="1600" b="1" dirty="0" smtClean="0">
                <a:latin typeface="Calibri" pitchFamily="34" charset="0"/>
              </a:rPr>
              <a:t>PLANO NACIONAL CFC</a:t>
            </a:r>
            <a:endParaRPr lang="pt-BR" sz="1600" b="1" dirty="0">
              <a:latin typeface="Calibri" pitchFamily="34" charset="0"/>
            </a:endParaRPr>
          </a:p>
        </p:txBody>
      </p:sp>
      <p:sp>
        <p:nvSpPr>
          <p:cNvPr id="35" name="Seta para cima 34"/>
          <p:cNvSpPr/>
          <p:nvPr/>
        </p:nvSpPr>
        <p:spPr>
          <a:xfrm flipH="1">
            <a:off x="8215338" y="2928934"/>
            <a:ext cx="285752" cy="642942"/>
          </a:xfrm>
          <a:prstGeom prst="upArrow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36" name="CaixaDeTexto 34"/>
          <p:cNvSpPr txBox="1">
            <a:spLocks noChangeArrowheads="1"/>
          </p:cNvSpPr>
          <p:nvPr/>
        </p:nvSpPr>
        <p:spPr bwMode="auto">
          <a:xfrm>
            <a:off x="8286776" y="3714752"/>
            <a:ext cx="10096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dirty="0" smtClean="0">
                <a:cs typeface="Arial" charset="0"/>
              </a:rPr>
              <a:t>2020</a:t>
            </a:r>
            <a:endParaRPr lang="pt-BR" sz="1400" b="1" dirty="0">
              <a:cs typeface="Arial" charset="0"/>
            </a:endParaRPr>
          </a:p>
        </p:txBody>
      </p:sp>
      <p:sp>
        <p:nvSpPr>
          <p:cNvPr id="38" name="CaixaDeTexto 6"/>
          <p:cNvSpPr txBox="1">
            <a:spLocks noChangeArrowheads="1"/>
          </p:cNvSpPr>
          <p:nvPr/>
        </p:nvSpPr>
        <p:spPr bwMode="auto">
          <a:xfrm>
            <a:off x="7358082" y="5643578"/>
            <a:ext cx="1571636" cy="584775"/>
          </a:xfrm>
          <a:prstGeom prst="rect">
            <a:avLst/>
          </a:prstGeom>
          <a:solidFill>
            <a:srgbClr val="FFFF99"/>
          </a:solidFill>
          <a:ln w="9525">
            <a:solidFill>
              <a:srgbClr val="C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BR" sz="1600" b="1" dirty="0" smtClean="0">
                <a:solidFill>
                  <a:srgbClr val="FF0000"/>
                </a:solidFill>
                <a:latin typeface="Calibri" pitchFamily="34" charset="0"/>
              </a:rPr>
              <a:t>PESQUISA IPEA </a:t>
            </a:r>
          </a:p>
          <a:p>
            <a:r>
              <a:rPr lang="pt-BR" sz="1600" b="1" dirty="0" smtClean="0">
                <a:solidFill>
                  <a:srgbClr val="FF0000"/>
                </a:solidFill>
                <a:latin typeface="Calibri" pitchFamily="34" charset="0"/>
              </a:rPr>
              <a:t>Brasil </a:t>
            </a:r>
          </a:p>
        </p:txBody>
      </p:sp>
      <p:sp>
        <p:nvSpPr>
          <p:cNvPr id="39" name="Seta para cima 38"/>
          <p:cNvSpPr/>
          <p:nvPr/>
        </p:nvSpPr>
        <p:spPr>
          <a:xfrm flipV="1">
            <a:off x="2571736" y="4071942"/>
            <a:ext cx="214314" cy="1214445"/>
          </a:xfrm>
          <a:prstGeom prst="upArrow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41" name="CaixaDeTexto 6"/>
          <p:cNvSpPr txBox="1">
            <a:spLocks noChangeArrowheads="1"/>
          </p:cNvSpPr>
          <p:nvPr/>
        </p:nvSpPr>
        <p:spPr bwMode="auto">
          <a:xfrm>
            <a:off x="2214546" y="5286388"/>
            <a:ext cx="1143000" cy="830997"/>
          </a:xfrm>
          <a:prstGeom prst="rect">
            <a:avLst/>
          </a:prstGeom>
          <a:solidFill>
            <a:srgbClr val="FFFF99"/>
          </a:solidFill>
          <a:ln w="9525">
            <a:solidFill>
              <a:srgbClr val="C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600" b="1" dirty="0" smtClean="0">
                <a:solidFill>
                  <a:srgbClr val="FF0000"/>
                </a:solidFill>
                <a:latin typeface="Calibri" pitchFamily="34" charset="0"/>
              </a:rPr>
              <a:t>PESQUISA FIOCRUZ</a:t>
            </a:r>
          </a:p>
          <a:p>
            <a:r>
              <a:rPr lang="pt-BR" sz="1600" b="1" dirty="0" smtClean="0">
                <a:solidFill>
                  <a:srgbClr val="FF0000"/>
                </a:solidFill>
                <a:latin typeface="Calibri" pitchFamily="34" charset="0"/>
              </a:rPr>
              <a:t>Brasil</a:t>
            </a:r>
            <a:endParaRPr lang="pt-BR" sz="1600" b="1" dirty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42" name="CaixaDeTexto 6"/>
          <p:cNvSpPr txBox="1">
            <a:spLocks noChangeArrowheads="1"/>
          </p:cNvSpPr>
          <p:nvPr/>
        </p:nvSpPr>
        <p:spPr bwMode="auto">
          <a:xfrm>
            <a:off x="7786710" y="4429132"/>
            <a:ext cx="1143008" cy="1077218"/>
          </a:xfrm>
          <a:prstGeom prst="rect">
            <a:avLst/>
          </a:prstGeom>
          <a:solidFill>
            <a:srgbClr val="FFFF99"/>
          </a:solidFill>
          <a:ln w="9525">
            <a:solidFill>
              <a:srgbClr val="C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BR" sz="1600" b="1" dirty="0" smtClean="0">
                <a:solidFill>
                  <a:srgbClr val="FF0000"/>
                </a:solidFill>
                <a:latin typeface="Calibri" pitchFamily="34" charset="0"/>
              </a:rPr>
              <a:t>PESQUISAS</a:t>
            </a:r>
          </a:p>
          <a:p>
            <a:r>
              <a:rPr lang="pt-BR" sz="1600" b="1" dirty="0" err="1" smtClean="0">
                <a:solidFill>
                  <a:srgbClr val="FF0000"/>
                </a:solidFill>
                <a:latin typeface="Calibri" pitchFamily="34" charset="0"/>
              </a:rPr>
              <a:t>Mov</a:t>
            </a:r>
            <a:r>
              <a:rPr lang="pt-BR" sz="1600" b="1" dirty="0" smtClean="0">
                <a:solidFill>
                  <a:srgbClr val="FF0000"/>
                </a:solidFill>
                <a:latin typeface="Calibri" pitchFamily="34" charset="0"/>
              </a:rPr>
              <a:t> Nac. + ABTH </a:t>
            </a:r>
            <a:r>
              <a:rPr lang="pt-BR" sz="1600" b="1" dirty="0" err="1" smtClean="0">
                <a:solidFill>
                  <a:srgbClr val="FF0000"/>
                </a:solidFill>
                <a:latin typeface="Calibri" pitchFamily="34" charset="0"/>
              </a:rPr>
              <a:t>Conanda</a:t>
            </a:r>
            <a:endParaRPr lang="pt-BR" sz="1600" b="1" dirty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43" name="Seta para cima 42"/>
          <p:cNvSpPr/>
          <p:nvPr/>
        </p:nvSpPr>
        <p:spPr>
          <a:xfrm flipH="1" flipV="1">
            <a:off x="8572528" y="4143380"/>
            <a:ext cx="142876" cy="285752"/>
          </a:xfrm>
          <a:prstGeom prst="upArrow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44" name="Retângulo 39"/>
          <p:cNvSpPr>
            <a:spLocks noChangeArrowheads="1"/>
          </p:cNvSpPr>
          <p:nvPr/>
        </p:nvSpPr>
        <p:spPr bwMode="auto">
          <a:xfrm>
            <a:off x="3500430" y="3214686"/>
            <a:ext cx="3357586" cy="338137"/>
          </a:xfrm>
          <a:prstGeom prst="rect">
            <a:avLst/>
          </a:prstGeom>
          <a:solidFill>
            <a:srgbClr val="FFFF99"/>
          </a:solidFill>
          <a:ln w="9525">
            <a:solidFill>
              <a:srgbClr val="C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t-BR" sz="1600" b="1" dirty="0" smtClean="0">
                <a:solidFill>
                  <a:srgbClr val="C00000"/>
                </a:solidFill>
                <a:latin typeface="Calibri" pitchFamily="34" charset="0"/>
              </a:rPr>
              <a:t> </a:t>
            </a:r>
            <a:r>
              <a:rPr lang="pt-BR" sz="1600" b="1" dirty="0" smtClean="0">
                <a:latin typeface="Calibri" pitchFamily="34" charset="0"/>
              </a:rPr>
              <a:t> MOVIMENTO NACIONAL </a:t>
            </a:r>
            <a:r>
              <a:rPr lang="pt-BR" sz="1600" b="1" dirty="0" err="1" smtClean="0">
                <a:solidFill>
                  <a:srgbClr val="FF0000"/>
                </a:solidFill>
                <a:latin typeface="Calibri" pitchFamily="34" charset="0"/>
              </a:rPr>
              <a:t>Oscs</a:t>
            </a:r>
            <a:endParaRPr lang="pt-BR" sz="1600" b="1" dirty="0">
              <a:solidFill>
                <a:srgbClr val="FF0000"/>
              </a:solidFill>
            </a:endParaRPr>
          </a:p>
        </p:txBody>
      </p:sp>
      <p:sp>
        <p:nvSpPr>
          <p:cNvPr id="45" name="CaixaDeTexto 6"/>
          <p:cNvSpPr txBox="1">
            <a:spLocks noChangeArrowheads="1"/>
          </p:cNvSpPr>
          <p:nvPr/>
        </p:nvSpPr>
        <p:spPr bwMode="auto">
          <a:xfrm>
            <a:off x="1357290" y="3214686"/>
            <a:ext cx="928694" cy="338554"/>
          </a:xfrm>
          <a:prstGeom prst="rect">
            <a:avLst/>
          </a:prstGeom>
          <a:solidFill>
            <a:srgbClr val="FFFF99"/>
          </a:solidFill>
          <a:ln w="9525">
            <a:solidFill>
              <a:srgbClr val="C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t-BR" sz="1600" b="1" dirty="0" smtClean="0">
                <a:latin typeface="Calibri" pitchFamily="34" charset="0"/>
              </a:rPr>
              <a:t>GT </a:t>
            </a:r>
            <a:r>
              <a:rPr lang="pt-BR" sz="1600" b="1" dirty="0" err="1" smtClean="0">
                <a:solidFill>
                  <a:srgbClr val="FF0000"/>
                </a:solidFill>
                <a:latin typeface="Calibri" pitchFamily="34" charset="0"/>
              </a:rPr>
              <a:t>Oscs</a:t>
            </a:r>
            <a:endParaRPr lang="pt-BR" sz="1600" b="1" dirty="0" smtClean="0">
              <a:solidFill>
                <a:srgbClr val="FF00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14282" y="1071546"/>
            <a:ext cx="5572164" cy="1341437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/>
            <a:r>
              <a:rPr lang="pt-BR" sz="2000" b="1" dirty="0" smtClean="0"/>
              <a:t>O PROCESSO DE  REORDENAMENTO DAS INSTITUIÇÕES DE ACOLHIMENTO NO BRASIL – 2004 - 2018</a:t>
            </a:r>
          </a:p>
        </p:txBody>
      </p:sp>
      <p:sp>
        <p:nvSpPr>
          <p:cNvPr id="9219" name="Text Box 13"/>
          <p:cNvSpPr txBox="1">
            <a:spLocks noChangeArrowheads="1"/>
          </p:cNvSpPr>
          <p:nvPr/>
        </p:nvSpPr>
        <p:spPr bwMode="auto">
          <a:xfrm>
            <a:off x="2319338" y="4976813"/>
            <a:ext cx="184150" cy="42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2200" i="1"/>
          </a:p>
        </p:txBody>
      </p:sp>
      <p:sp>
        <p:nvSpPr>
          <p:cNvPr id="9220" name="Text Box 16"/>
          <p:cNvSpPr txBox="1">
            <a:spLocks noChangeArrowheads="1"/>
          </p:cNvSpPr>
          <p:nvPr/>
        </p:nvSpPr>
        <p:spPr bwMode="auto">
          <a:xfrm>
            <a:off x="357158" y="2285992"/>
            <a:ext cx="735806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800" b="1" dirty="0">
                <a:solidFill>
                  <a:srgbClr val="C00000"/>
                </a:solidFill>
              </a:rPr>
              <a:t>Aprox. 80.000 </a:t>
            </a:r>
            <a:r>
              <a:rPr lang="pt-BR" b="1" dirty="0" smtClean="0">
                <a:solidFill>
                  <a:srgbClr val="C00000"/>
                </a:solidFill>
              </a:rPr>
              <a:t>* </a:t>
            </a:r>
            <a:r>
              <a:rPr lang="pt-BR" sz="1800" dirty="0" smtClean="0"/>
              <a:t>crianças </a:t>
            </a:r>
            <a:r>
              <a:rPr lang="pt-BR" sz="1800" dirty="0"/>
              <a:t>e adolescentes </a:t>
            </a:r>
            <a:r>
              <a:rPr lang="pt-BR" sz="1800" b="1" dirty="0">
                <a:solidFill>
                  <a:srgbClr val="C00000"/>
                </a:solidFill>
              </a:rPr>
              <a:t>(</a:t>
            </a:r>
            <a:r>
              <a:rPr lang="pt-BR" sz="1800" b="1" dirty="0" smtClean="0">
                <a:solidFill>
                  <a:srgbClr val="C00000"/>
                </a:solidFill>
              </a:rPr>
              <a:t>2004)</a:t>
            </a:r>
            <a:r>
              <a:rPr lang="pt-BR" sz="1800" dirty="0" smtClean="0"/>
              <a:t> </a:t>
            </a:r>
            <a:endParaRPr lang="pt-BR" sz="1800" dirty="0"/>
          </a:p>
          <a:p>
            <a:endParaRPr lang="pt-BR" sz="1400" dirty="0" smtClean="0"/>
          </a:p>
        </p:txBody>
      </p:sp>
      <p:sp>
        <p:nvSpPr>
          <p:cNvPr id="9221" name="Text Box 18"/>
          <p:cNvSpPr txBox="1">
            <a:spLocks noChangeArrowheads="1"/>
          </p:cNvSpPr>
          <p:nvPr/>
        </p:nvSpPr>
        <p:spPr bwMode="auto">
          <a:xfrm>
            <a:off x="2643188" y="1714500"/>
            <a:ext cx="2571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</a:pPr>
            <a:r>
              <a:rPr lang="pt-BR" sz="1800"/>
              <a:t> </a:t>
            </a:r>
          </a:p>
        </p:txBody>
      </p:sp>
      <p:sp>
        <p:nvSpPr>
          <p:cNvPr id="9222" name="Text Box 16"/>
          <p:cNvSpPr txBox="1">
            <a:spLocks noChangeArrowheads="1"/>
          </p:cNvSpPr>
          <p:nvPr/>
        </p:nvSpPr>
        <p:spPr bwMode="auto">
          <a:xfrm>
            <a:off x="357158" y="2857496"/>
            <a:ext cx="72866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800" b="1" dirty="0">
                <a:solidFill>
                  <a:srgbClr val="C00000"/>
                </a:solidFill>
              </a:rPr>
              <a:t>Aprox. 32.000 </a:t>
            </a:r>
            <a:r>
              <a:rPr lang="pt-BR" sz="1800" dirty="0"/>
              <a:t>crianças e adolescentes </a:t>
            </a:r>
            <a:r>
              <a:rPr lang="pt-BR" sz="1800" b="1" dirty="0">
                <a:solidFill>
                  <a:srgbClr val="C00000"/>
                </a:solidFill>
              </a:rPr>
              <a:t>(2018)   </a:t>
            </a:r>
          </a:p>
          <a:p>
            <a:r>
              <a:rPr lang="pt-BR" sz="1400" dirty="0"/>
              <a:t>Fonte SUAS</a:t>
            </a:r>
          </a:p>
        </p:txBody>
      </p:sp>
      <p:pic>
        <p:nvPicPr>
          <p:cNvPr id="922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00826" y="4786322"/>
            <a:ext cx="2428937" cy="1643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4" name="Picture 5" descr="D:\Documentos Claudia\Fotos\internat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72264" y="3143248"/>
            <a:ext cx="1928826" cy="149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29322" y="1571612"/>
            <a:ext cx="2214578" cy="14944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CaixaDeTexto 9"/>
          <p:cNvSpPr txBox="1"/>
          <p:nvPr/>
        </p:nvSpPr>
        <p:spPr>
          <a:xfrm>
            <a:off x="357158" y="6180892"/>
            <a:ext cx="5613140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000" dirty="0" smtClean="0">
                <a:solidFill>
                  <a:srgbClr val="C00000"/>
                </a:solidFill>
              </a:rPr>
              <a:t>*</a:t>
            </a:r>
            <a:r>
              <a:rPr lang="pt-BR" dirty="0" smtClean="0"/>
              <a:t> Fonte  </a:t>
            </a:r>
            <a:r>
              <a:rPr lang="pt-BR" b="1" dirty="0" smtClean="0">
                <a:solidFill>
                  <a:srgbClr val="C00000"/>
                </a:solidFill>
              </a:rPr>
              <a:t>IPEA 2004 – ~19.000 </a:t>
            </a:r>
            <a:r>
              <a:rPr lang="pt-BR" dirty="0" smtClean="0"/>
              <a:t>crianças e adolescentes</a:t>
            </a:r>
          </a:p>
          <a:p>
            <a:r>
              <a:rPr lang="pt-BR" dirty="0" smtClean="0">
                <a:solidFill>
                  <a:srgbClr val="C00000"/>
                </a:solidFill>
              </a:rPr>
              <a:t>   amostra Rede SAC (~</a:t>
            </a:r>
            <a:r>
              <a:rPr lang="pt-BR" b="1" dirty="0" smtClean="0">
                <a:solidFill>
                  <a:srgbClr val="C00000"/>
                </a:solidFill>
              </a:rPr>
              <a:t>20% dos abrigos em 3 municipais</a:t>
            </a:r>
            <a:r>
              <a:rPr lang="pt-BR" dirty="0" smtClean="0">
                <a:solidFill>
                  <a:srgbClr val="C00000"/>
                </a:solidFill>
              </a:rPr>
              <a:t>)  </a:t>
            </a:r>
            <a:endParaRPr lang="pt-BR" b="1" dirty="0">
              <a:solidFill>
                <a:srgbClr val="C00000"/>
              </a:solidFill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285720" y="4071942"/>
            <a:ext cx="6072198" cy="1477328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 smtClean="0"/>
              <a:t>Educandário Aparecida do Norte – 150 crianças 2-6 </a:t>
            </a:r>
          </a:p>
          <a:p>
            <a:r>
              <a:rPr lang="pt-BR" dirty="0" smtClean="0"/>
              <a:t>Fundação Romão de Mattos Duarte – 300 Crianças/</a:t>
            </a:r>
            <a:r>
              <a:rPr lang="pt-BR" dirty="0" err="1" smtClean="0"/>
              <a:t>adol</a:t>
            </a:r>
            <a:r>
              <a:rPr lang="pt-BR" dirty="0" smtClean="0"/>
              <a:t>. 0-12 </a:t>
            </a:r>
          </a:p>
          <a:p>
            <a:r>
              <a:rPr lang="pt-BR" dirty="0" smtClean="0"/>
              <a:t>Educandário Almir Madeira – FEEM – 150 adolescentes 12-18</a:t>
            </a:r>
          </a:p>
          <a:p>
            <a:r>
              <a:rPr lang="pt-BR" dirty="0" smtClean="0"/>
              <a:t>                                        1975 – 2000</a:t>
            </a:r>
          </a:p>
          <a:p>
            <a:endParaRPr lang="pt-BR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285720" y="857232"/>
            <a:ext cx="8607806" cy="50783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 smtClean="0"/>
              <a:t>PODER INDUTOR</a:t>
            </a:r>
          </a:p>
          <a:p>
            <a:pPr>
              <a:buFont typeface="Wingdings" pitchFamily="2" charset="2"/>
              <a:buChar char="§"/>
            </a:pPr>
            <a:r>
              <a:rPr lang="pt-BR" b="1" dirty="0" smtClean="0">
                <a:solidFill>
                  <a:schemeClr val="accent1"/>
                </a:solidFill>
              </a:rPr>
              <a:t> </a:t>
            </a:r>
            <a:r>
              <a:rPr lang="pt-BR" b="1" dirty="0" smtClean="0">
                <a:solidFill>
                  <a:schemeClr val="accent1"/>
                </a:solidFill>
              </a:rPr>
              <a:t>Leis</a:t>
            </a:r>
            <a:r>
              <a:rPr lang="pt-BR" b="1" dirty="0" smtClean="0">
                <a:solidFill>
                  <a:schemeClr val="accent1"/>
                </a:solidFill>
              </a:rPr>
              <a:t>, Planos, regulamentos </a:t>
            </a:r>
            <a:r>
              <a:rPr lang="pt-BR" b="1" dirty="0" smtClean="0">
                <a:solidFill>
                  <a:schemeClr val="accent1"/>
                </a:solidFill>
              </a:rPr>
              <a:t>MDS</a:t>
            </a:r>
            <a:r>
              <a:rPr lang="pt-BR" dirty="0" smtClean="0">
                <a:solidFill>
                  <a:schemeClr val="accent1"/>
                </a:solidFill>
              </a:rPr>
              <a:t> </a:t>
            </a:r>
            <a:endParaRPr lang="pt-BR" dirty="0" smtClean="0">
              <a:solidFill>
                <a:schemeClr val="accent1"/>
              </a:solidFill>
            </a:endParaRPr>
          </a:p>
          <a:p>
            <a:r>
              <a:rPr lang="pt-BR" dirty="0" smtClean="0"/>
              <a:t>Ex. 2016 regulamentação dos subsídios para Famílias acolhedoras. Aumento significativo </a:t>
            </a:r>
          </a:p>
          <a:p>
            <a:r>
              <a:rPr lang="pt-BR" dirty="0" smtClean="0"/>
              <a:t>dos SFA, mas ainda 4%  dos acolhimentos nacionais.;</a:t>
            </a:r>
          </a:p>
          <a:p>
            <a:pPr>
              <a:buFont typeface="Wingdings" pitchFamily="2" charset="2"/>
              <a:buChar char="§"/>
            </a:pPr>
            <a:r>
              <a:rPr lang="pt-BR" b="1" dirty="0" smtClean="0">
                <a:solidFill>
                  <a:schemeClr val="accent1"/>
                </a:solidFill>
              </a:rPr>
              <a:t>Mecanismos de </a:t>
            </a:r>
            <a:r>
              <a:rPr lang="pt-BR" b="1" dirty="0" err="1" smtClean="0">
                <a:solidFill>
                  <a:schemeClr val="accent1"/>
                </a:solidFill>
              </a:rPr>
              <a:t>M&amp;A</a:t>
            </a:r>
            <a:r>
              <a:rPr lang="pt-BR" b="1" dirty="0" smtClean="0">
                <a:solidFill>
                  <a:schemeClr val="accent1"/>
                </a:solidFill>
              </a:rPr>
              <a:t> </a:t>
            </a:r>
            <a:r>
              <a:rPr lang="pt-BR" dirty="0" smtClean="0"/>
              <a:t>( Censo SUAS , </a:t>
            </a:r>
            <a:r>
              <a:rPr lang="pt-BR" dirty="0" err="1" smtClean="0"/>
              <a:t>CadSUAS</a:t>
            </a:r>
            <a:r>
              <a:rPr lang="pt-BR" dirty="0" smtClean="0"/>
              <a:t>,  CNJ Sistema Nacional de Adoção e </a:t>
            </a:r>
          </a:p>
          <a:p>
            <a:r>
              <a:rPr lang="pt-BR" dirty="0" smtClean="0"/>
              <a:t>Acolhimento , MCA).</a:t>
            </a:r>
          </a:p>
          <a:p>
            <a:endParaRPr lang="pt-BR" dirty="0" smtClean="0"/>
          </a:p>
          <a:p>
            <a:r>
              <a:rPr lang="pt-BR" b="1" dirty="0" smtClean="0"/>
              <a:t>ATENDIMENTO MAIS PERSONALIZADO:</a:t>
            </a:r>
          </a:p>
          <a:p>
            <a:pPr>
              <a:buFont typeface="Wingdings" pitchFamily="2" charset="2"/>
              <a:buChar char="§"/>
            </a:pPr>
            <a:r>
              <a:rPr lang="pt-BR" b="1" dirty="0" smtClean="0">
                <a:solidFill>
                  <a:schemeClr val="accent1"/>
                </a:solidFill>
              </a:rPr>
              <a:t> </a:t>
            </a:r>
            <a:r>
              <a:rPr lang="pt-BR" b="1" dirty="0" smtClean="0">
                <a:solidFill>
                  <a:schemeClr val="accent1"/>
                </a:solidFill>
              </a:rPr>
              <a:t>Nú</a:t>
            </a:r>
            <a:r>
              <a:rPr lang="pt-BR" b="1" dirty="0" smtClean="0">
                <a:solidFill>
                  <a:schemeClr val="accent1"/>
                </a:solidFill>
              </a:rPr>
              <a:t>mero </a:t>
            </a:r>
            <a:r>
              <a:rPr lang="pt-BR" b="1" dirty="0" smtClean="0">
                <a:solidFill>
                  <a:schemeClr val="accent1"/>
                </a:solidFill>
              </a:rPr>
              <a:t>de crianças/adolescentes por abrigo</a:t>
            </a:r>
            <a:r>
              <a:rPr lang="pt-BR" dirty="0" smtClean="0">
                <a:solidFill>
                  <a:schemeClr val="accent1"/>
                </a:solidFill>
              </a:rPr>
              <a:t>; </a:t>
            </a:r>
            <a:endParaRPr lang="pt-BR" dirty="0" smtClean="0"/>
          </a:p>
          <a:p>
            <a:pPr>
              <a:buFont typeface="Wingdings" pitchFamily="2" charset="2"/>
              <a:buChar char="§"/>
            </a:pPr>
            <a:endParaRPr lang="pt-BR" dirty="0" smtClean="0"/>
          </a:p>
          <a:p>
            <a:r>
              <a:rPr lang="pt-BR" b="1" dirty="0" smtClean="0"/>
              <a:t>COBERTURA NACIONAL  </a:t>
            </a:r>
          </a:p>
          <a:p>
            <a:pPr>
              <a:buFont typeface="Wingdings" pitchFamily="2" charset="2"/>
              <a:buChar char="§"/>
            </a:pPr>
            <a:r>
              <a:rPr lang="pt-BR" dirty="0" smtClean="0"/>
              <a:t> </a:t>
            </a:r>
            <a:r>
              <a:rPr lang="pt-BR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Maior capilaridade e </a:t>
            </a:r>
            <a:r>
              <a:rPr lang="pt-BR" b="1" dirty="0" smtClean="0">
                <a:solidFill>
                  <a:schemeClr val="accent1"/>
                </a:solidFill>
              </a:rPr>
              <a:t>interiorização</a:t>
            </a:r>
            <a:r>
              <a:rPr lang="pt-BR" b="1" dirty="0" smtClean="0">
                <a:solidFill>
                  <a:schemeClr val="accent1"/>
                </a:solidFill>
              </a:rPr>
              <a:t>;</a:t>
            </a:r>
            <a:endParaRPr lang="pt-BR" dirty="0" smtClean="0"/>
          </a:p>
          <a:p>
            <a:pPr>
              <a:buFont typeface="Wingdings" pitchFamily="2" charset="2"/>
              <a:buChar char="§"/>
            </a:pPr>
            <a:r>
              <a:rPr lang="pt-BR" b="1" dirty="0" smtClean="0">
                <a:solidFill>
                  <a:schemeClr val="accent1"/>
                </a:solidFill>
              </a:rPr>
              <a:t> M</a:t>
            </a:r>
            <a:r>
              <a:rPr lang="pt-BR" b="1" dirty="0" smtClean="0">
                <a:solidFill>
                  <a:schemeClr val="accent1"/>
                </a:solidFill>
              </a:rPr>
              <a:t>enos</a:t>
            </a:r>
            <a:r>
              <a:rPr lang="pt-BR" dirty="0" smtClean="0"/>
              <a:t> </a:t>
            </a:r>
            <a:r>
              <a:rPr lang="pt-BR" b="1" dirty="0" smtClean="0">
                <a:solidFill>
                  <a:schemeClr val="accent1"/>
                </a:solidFill>
              </a:rPr>
              <a:t>vagas nas metrópoles</a:t>
            </a:r>
            <a:r>
              <a:rPr lang="pt-BR" dirty="0" smtClean="0"/>
              <a:t>.</a:t>
            </a:r>
          </a:p>
          <a:p>
            <a:pPr>
              <a:buFont typeface="Wingdings" pitchFamily="2" charset="2"/>
              <a:buChar char="§"/>
            </a:pPr>
            <a:endParaRPr lang="pt-BR" dirty="0" smtClean="0">
              <a:solidFill>
                <a:srgbClr val="C00000"/>
              </a:solidFill>
            </a:endParaRPr>
          </a:p>
          <a:p>
            <a:r>
              <a:rPr lang="pt-BR" b="1" dirty="0" smtClean="0"/>
              <a:t>QUALIDADE DO ATENDIMENTO</a:t>
            </a:r>
          </a:p>
          <a:p>
            <a:pPr>
              <a:buFont typeface="Wingdings" pitchFamily="2" charset="2"/>
              <a:buChar char="§"/>
            </a:pPr>
            <a:r>
              <a:rPr lang="pt-BR" b="1" dirty="0" smtClean="0">
                <a:solidFill>
                  <a:schemeClr val="accent1"/>
                </a:solidFill>
              </a:rPr>
              <a:t> </a:t>
            </a:r>
            <a:r>
              <a:rPr lang="pt-BR" b="1" dirty="0" smtClean="0">
                <a:solidFill>
                  <a:schemeClr val="accent1"/>
                </a:solidFill>
              </a:rPr>
              <a:t>Rede </a:t>
            </a:r>
            <a:r>
              <a:rPr lang="pt-BR" b="1" dirty="0" smtClean="0">
                <a:solidFill>
                  <a:schemeClr val="accent1"/>
                </a:solidFill>
              </a:rPr>
              <a:t>de serviços</a:t>
            </a:r>
            <a:r>
              <a:rPr lang="pt-B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</a:t>
            </a:r>
          </a:p>
          <a:p>
            <a:pPr>
              <a:buFont typeface="Wingdings" pitchFamily="2" charset="2"/>
              <a:buChar char="§"/>
            </a:pPr>
            <a:r>
              <a:rPr lang="pt-BR" b="1" dirty="0" smtClean="0">
                <a:solidFill>
                  <a:schemeClr val="accent1"/>
                </a:solidFill>
              </a:rPr>
              <a:t> </a:t>
            </a:r>
            <a:r>
              <a:rPr lang="pt-BR" b="1" dirty="0" smtClean="0">
                <a:solidFill>
                  <a:schemeClr val="accent1"/>
                </a:solidFill>
              </a:rPr>
              <a:t>T</a:t>
            </a:r>
            <a:r>
              <a:rPr lang="pt-BR" b="1" dirty="0" smtClean="0">
                <a:solidFill>
                  <a:schemeClr val="accent1"/>
                </a:solidFill>
              </a:rPr>
              <a:t>empo </a:t>
            </a:r>
            <a:r>
              <a:rPr lang="pt-BR" b="1" dirty="0" smtClean="0">
                <a:solidFill>
                  <a:schemeClr val="accent1"/>
                </a:solidFill>
              </a:rPr>
              <a:t>de permanência </a:t>
            </a:r>
            <a:r>
              <a:rPr lang="pt-BR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nos acolhimentos;</a:t>
            </a:r>
          </a:p>
          <a:p>
            <a:pPr>
              <a:buFont typeface="Wingdings" pitchFamily="2" charset="2"/>
              <a:buChar char="§"/>
            </a:pPr>
            <a:r>
              <a:rPr lang="pt-BR" b="1" dirty="0" smtClean="0">
                <a:solidFill>
                  <a:schemeClr val="accent1"/>
                </a:solidFill>
              </a:rPr>
              <a:t>Audiências concentradas.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1714480" y="142852"/>
            <a:ext cx="47985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b="1" dirty="0" smtClean="0">
                <a:solidFill>
                  <a:schemeClr val="bg1"/>
                </a:solidFill>
              </a:rPr>
              <a:t>DESTAQUE PARA ALGUNS AVANÇOS </a:t>
            </a:r>
            <a:endParaRPr lang="pt-BR" sz="2400" b="1" dirty="0" smtClean="0">
              <a:solidFill>
                <a:schemeClr val="bg1"/>
              </a:solidFill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428596" y="6215082"/>
            <a:ext cx="8296759" cy="60016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pt-BR" sz="1100" b="1" dirty="0" smtClean="0">
                <a:solidFill>
                  <a:srgbClr val="FF0000"/>
                </a:solidFill>
              </a:rPr>
              <a:t>Fontes:</a:t>
            </a:r>
          </a:p>
          <a:p>
            <a:r>
              <a:rPr lang="pt-BR" sz="1100" b="1" dirty="0" smtClean="0">
                <a:solidFill>
                  <a:srgbClr val="FF0000"/>
                </a:solidFill>
              </a:rPr>
              <a:t>Pesquisa IPEA revisão PNCFC  Out 2020/ Projeto Conexões ABTH </a:t>
            </a:r>
            <a:r>
              <a:rPr lang="pt-BR" sz="1100" b="1" dirty="0" err="1" smtClean="0">
                <a:solidFill>
                  <a:srgbClr val="FF0000"/>
                </a:solidFill>
              </a:rPr>
              <a:t>Conanda</a:t>
            </a:r>
            <a:r>
              <a:rPr lang="pt-BR" sz="1100" b="1" dirty="0" smtClean="0">
                <a:solidFill>
                  <a:srgbClr val="FF0000"/>
                </a:solidFill>
              </a:rPr>
              <a:t> </a:t>
            </a:r>
            <a:r>
              <a:rPr lang="pt-BR" sz="1100" b="1" dirty="0" smtClean="0">
                <a:solidFill>
                  <a:srgbClr val="FF0000"/>
                </a:solidFill>
              </a:rPr>
              <a:t>2020  /  Pesquisa </a:t>
            </a:r>
            <a:r>
              <a:rPr lang="pt-BR" sz="1100" b="1" dirty="0" smtClean="0">
                <a:solidFill>
                  <a:srgbClr val="FF0000"/>
                </a:solidFill>
              </a:rPr>
              <a:t>NECA, FICE ,MNPCFC- Out 2020/ Pesquisa qualitativa MNPCFC Out 2020</a:t>
            </a:r>
            <a:endParaRPr lang="pt-BR" sz="11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500034" y="1071546"/>
            <a:ext cx="8215370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b="1" dirty="0" smtClean="0"/>
              <a:t>                                              ANTES </a:t>
            </a:r>
            <a:r>
              <a:rPr lang="pt-BR" sz="2000" b="1" dirty="0" smtClean="0"/>
              <a:t>DO ACOLHIMENTO</a:t>
            </a:r>
          </a:p>
          <a:p>
            <a:endParaRPr lang="pt-BR" sz="2000" b="1" dirty="0" smtClean="0">
              <a:solidFill>
                <a:schemeClr val="accent1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pt-BR" sz="2000" b="1" dirty="0" smtClean="0"/>
              <a:t>Trabalho comunitário </a:t>
            </a:r>
            <a:r>
              <a:rPr lang="pt-BR" sz="2000" dirty="0" smtClean="0"/>
              <a:t>com as famílias </a:t>
            </a:r>
            <a:r>
              <a:rPr lang="pt-BR" sz="2000" b="1" dirty="0" smtClean="0"/>
              <a:t>nos CRAS </a:t>
            </a:r>
            <a:r>
              <a:rPr lang="pt-BR" sz="2000" dirty="0" smtClean="0"/>
              <a:t>em </a:t>
            </a:r>
            <a:r>
              <a:rPr lang="pt-BR" sz="2000" b="1" dirty="0" smtClean="0"/>
              <a:t>comunidades violentas, com filhos de presidiários</a:t>
            </a:r>
            <a:r>
              <a:rPr lang="pt-BR" sz="2000" dirty="0" smtClean="0"/>
              <a:t>; </a:t>
            </a:r>
          </a:p>
          <a:p>
            <a:endParaRPr lang="pt-BR" sz="2000" dirty="0" smtClean="0"/>
          </a:p>
          <a:p>
            <a:pPr>
              <a:buFont typeface="Wingdings" pitchFamily="2" charset="2"/>
              <a:buChar char="§"/>
            </a:pPr>
            <a:r>
              <a:rPr lang="pt-BR" sz="2000" dirty="0" smtClean="0"/>
              <a:t>Regulamentar programas de </a:t>
            </a:r>
            <a:r>
              <a:rPr lang="pt-BR" sz="2000" b="1" dirty="0" smtClean="0"/>
              <a:t>Guarda subsidiada </a:t>
            </a:r>
            <a:r>
              <a:rPr lang="pt-BR" sz="2000" dirty="0" smtClean="0"/>
              <a:t>– apoio </a:t>
            </a:r>
            <a:r>
              <a:rPr lang="pt-BR" sz="2000" b="1" dirty="0" smtClean="0"/>
              <a:t>à família extensa </a:t>
            </a:r>
            <a:r>
              <a:rPr lang="pt-BR" sz="2000" dirty="0" smtClean="0"/>
              <a:t>( 2% hoje no Brasil):</a:t>
            </a:r>
          </a:p>
          <a:p>
            <a:pPr>
              <a:buFont typeface="Wingdings" pitchFamily="2" charset="2"/>
              <a:buChar char="§"/>
            </a:pPr>
            <a:endParaRPr lang="pt-BR" sz="2000" dirty="0" smtClean="0"/>
          </a:p>
          <a:p>
            <a:pPr>
              <a:buFont typeface="Wingdings" pitchFamily="2" charset="2"/>
              <a:buChar char="§"/>
            </a:pPr>
            <a:r>
              <a:rPr lang="pt-BR" sz="2000" dirty="0" smtClean="0"/>
              <a:t>Qualificar </a:t>
            </a:r>
            <a:r>
              <a:rPr lang="pt-BR" sz="2000" b="1" dirty="0" smtClean="0"/>
              <a:t>a porta de entrada </a:t>
            </a:r>
            <a:r>
              <a:rPr lang="pt-BR" sz="2000" dirty="0" smtClean="0"/>
              <a:t>no sistema / equipes dos </a:t>
            </a:r>
            <a:r>
              <a:rPr lang="pt-BR" sz="2000" dirty="0" err="1" smtClean="0"/>
              <a:t>CTs</a:t>
            </a:r>
            <a:r>
              <a:rPr lang="pt-BR" sz="2000" dirty="0" smtClean="0"/>
              <a:t> – diagnostico e decisão </a:t>
            </a:r>
            <a:r>
              <a:rPr lang="pt-BR" sz="2000" dirty="0" smtClean="0"/>
              <a:t>participativa - </a:t>
            </a:r>
            <a:r>
              <a:rPr lang="pt-BR" sz="2000" dirty="0" smtClean="0"/>
              <a:t>Incluir a opinião da criança/adolescente /família - </a:t>
            </a:r>
            <a:r>
              <a:rPr lang="pt-BR" sz="2000" dirty="0" smtClean="0"/>
              <a:t>;</a:t>
            </a:r>
            <a:r>
              <a:rPr lang="pt-BR" sz="2000" b="1" dirty="0" smtClean="0"/>
              <a:t> </a:t>
            </a:r>
            <a:r>
              <a:rPr lang="pt-BR" sz="2000" b="1" dirty="0" smtClean="0"/>
              <a:t>                </a:t>
            </a:r>
          </a:p>
          <a:p>
            <a:endParaRPr lang="pt-BR" sz="2000" b="1" dirty="0" smtClean="0"/>
          </a:p>
          <a:p>
            <a:r>
              <a:rPr lang="pt-BR" sz="2000" b="1" dirty="0" smtClean="0"/>
              <a:t>                                         DURANTE O ACOLHIMENTO</a:t>
            </a:r>
          </a:p>
          <a:p>
            <a:pPr>
              <a:buFont typeface="Wingdings" pitchFamily="2" charset="2"/>
              <a:buChar char="§"/>
            </a:pPr>
            <a:r>
              <a:rPr lang="pt-BR" sz="2000" b="1" dirty="0" smtClean="0"/>
              <a:t>Apadrinhamento afetivo</a:t>
            </a:r>
          </a:p>
          <a:p>
            <a:pPr>
              <a:buFont typeface="Wingdings" pitchFamily="2" charset="2"/>
              <a:buChar char="§"/>
            </a:pPr>
            <a:endParaRPr lang="pt-BR" sz="2000" b="1" dirty="0" smtClean="0"/>
          </a:p>
          <a:p>
            <a:pPr>
              <a:buFont typeface="Wingdings" pitchFamily="2" charset="2"/>
              <a:buChar char="§"/>
            </a:pPr>
            <a:r>
              <a:rPr lang="pt-BR" sz="2000" b="1" dirty="0" smtClean="0"/>
              <a:t>Família Acolhedora</a:t>
            </a:r>
            <a:endParaRPr lang="pt-BR" sz="2000" dirty="0" smtClean="0"/>
          </a:p>
          <a:p>
            <a:pPr>
              <a:buFont typeface="Wingdings" pitchFamily="2" charset="2"/>
              <a:buChar char="§"/>
            </a:pPr>
            <a:endParaRPr lang="pt-BR" sz="2000" dirty="0" smtClean="0"/>
          </a:p>
          <a:p>
            <a:pPr>
              <a:buFont typeface="Wingdings" pitchFamily="2" charset="2"/>
              <a:buChar char="§"/>
            </a:pPr>
            <a:endParaRPr lang="pt-BR" sz="2000" dirty="0" smtClean="0"/>
          </a:p>
        </p:txBody>
      </p:sp>
      <p:sp>
        <p:nvSpPr>
          <p:cNvPr id="4" name="CaixaDeTexto 3"/>
          <p:cNvSpPr txBox="1"/>
          <p:nvPr/>
        </p:nvSpPr>
        <p:spPr>
          <a:xfrm>
            <a:off x="1071538" y="0"/>
            <a:ext cx="65232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b="1" dirty="0" smtClean="0">
                <a:solidFill>
                  <a:schemeClr val="bg1"/>
                </a:solidFill>
              </a:rPr>
              <a:t>PROPOSTAS para Continuação da evolução</a:t>
            </a:r>
            <a:endParaRPr lang="pt-BR" sz="2800" b="1" dirty="0">
              <a:solidFill>
                <a:schemeClr val="bg1"/>
              </a:solidFill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1643042" y="6000768"/>
            <a:ext cx="5643601" cy="64633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pt-BR" sz="1200" b="1" dirty="0" smtClean="0">
                <a:solidFill>
                  <a:srgbClr val="FF0000"/>
                </a:solidFill>
              </a:rPr>
              <a:t>Fontes:</a:t>
            </a:r>
          </a:p>
          <a:p>
            <a:r>
              <a:rPr lang="pt-BR" sz="1200" b="1" dirty="0" smtClean="0">
                <a:solidFill>
                  <a:srgbClr val="FF0000"/>
                </a:solidFill>
              </a:rPr>
              <a:t>Pesquisa IPEA revisão PNCFC  Out 2020/ Projeto Conexões ABTH </a:t>
            </a:r>
            <a:r>
              <a:rPr lang="pt-BR" sz="1200" b="1" dirty="0" err="1" smtClean="0">
                <a:solidFill>
                  <a:srgbClr val="FF0000"/>
                </a:solidFill>
              </a:rPr>
              <a:t>Conanda</a:t>
            </a:r>
            <a:r>
              <a:rPr lang="pt-BR" sz="1200" b="1" dirty="0" smtClean="0">
                <a:solidFill>
                  <a:srgbClr val="FF0000"/>
                </a:solidFill>
              </a:rPr>
              <a:t> 2020/</a:t>
            </a:r>
          </a:p>
          <a:p>
            <a:r>
              <a:rPr lang="pt-BR" sz="1200" b="1" dirty="0" smtClean="0">
                <a:solidFill>
                  <a:srgbClr val="FF0000"/>
                </a:solidFill>
              </a:rPr>
              <a:t>Pesquisa NECA, FICE ,MNPCFC- Out 2020/ Pesquisa qualitativa MNPCFC Out 2020</a:t>
            </a:r>
            <a:endParaRPr lang="pt-BR" sz="1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357158" y="1571612"/>
            <a:ext cx="8562537" cy="424731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571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pt-BR" b="1" dirty="0" err="1" smtClean="0"/>
              <a:t>Art</a:t>
            </a:r>
            <a:r>
              <a:rPr lang="pt-BR" b="1" dirty="0" smtClean="0"/>
              <a:t> 90-B</a:t>
            </a:r>
            <a:r>
              <a:rPr lang="pt-BR" dirty="0" smtClean="0"/>
              <a:t> </a:t>
            </a:r>
          </a:p>
          <a:p>
            <a:r>
              <a:rPr lang="pt-BR" dirty="0" smtClean="0"/>
              <a:t>A crianças e </a:t>
            </a:r>
            <a:r>
              <a:rPr lang="pt-BR" dirty="0" smtClean="0"/>
              <a:t>a</a:t>
            </a:r>
            <a:r>
              <a:rPr lang="pt-BR" dirty="0" smtClean="0"/>
              <a:t>dolescentes em programa de acolhimento institucional </a:t>
            </a:r>
            <a:r>
              <a:rPr lang="pt-BR" u="sng" dirty="0" smtClean="0"/>
              <a:t>ou familiar </a:t>
            </a:r>
            <a:r>
              <a:rPr lang="pt-BR" dirty="0" smtClean="0"/>
              <a:t>poderão </a:t>
            </a:r>
          </a:p>
          <a:p>
            <a:r>
              <a:rPr lang="pt-BR" dirty="0" smtClean="0"/>
              <a:t>participar de programa de apadrinhamento.</a:t>
            </a:r>
          </a:p>
          <a:p>
            <a:endParaRPr lang="pt-BR" dirty="0" smtClean="0"/>
          </a:p>
          <a:p>
            <a:r>
              <a:rPr lang="pt-BR" dirty="0" smtClean="0"/>
              <a:t>&amp;2º Podem ser padrinhos ou madrinhas pessoas maiores de 18 anos não inscritas </a:t>
            </a:r>
          </a:p>
          <a:p>
            <a:r>
              <a:rPr lang="pt-BR" dirty="0" smtClean="0"/>
              <a:t>nos cadastros de adoção, desde que cumpram os </a:t>
            </a:r>
            <a:r>
              <a:rPr lang="pt-BR" u="sng" dirty="0" smtClean="0"/>
              <a:t>requisitos exigidos pelo programa</a:t>
            </a:r>
          </a:p>
          <a:p>
            <a:r>
              <a:rPr lang="pt-BR" dirty="0" smtClean="0"/>
              <a:t>d</a:t>
            </a:r>
            <a:r>
              <a:rPr lang="pt-BR" dirty="0" smtClean="0"/>
              <a:t>e apadrinhamento de que fazem parte.</a:t>
            </a:r>
          </a:p>
          <a:p>
            <a:endParaRPr lang="pt-BR" dirty="0" smtClean="0"/>
          </a:p>
          <a:p>
            <a:r>
              <a:rPr lang="pt-BR" dirty="0" smtClean="0"/>
              <a:t>&amp;5º os </a:t>
            </a:r>
            <a:r>
              <a:rPr lang="pt-BR" u="sng" dirty="0" smtClean="0"/>
              <a:t>programas ou serviços </a:t>
            </a:r>
            <a:r>
              <a:rPr lang="pt-BR" dirty="0" smtClean="0"/>
              <a:t>de apadrinhamento </a:t>
            </a:r>
            <a:r>
              <a:rPr lang="pt-BR" u="sng" dirty="0" smtClean="0"/>
              <a:t>apoiados </a:t>
            </a:r>
            <a:r>
              <a:rPr lang="pt-BR" dirty="0" smtClean="0"/>
              <a:t>pela Justiça da Infância </a:t>
            </a:r>
          </a:p>
          <a:p>
            <a:r>
              <a:rPr lang="pt-BR" dirty="0" smtClean="0"/>
              <a:t>e da Juventude poderão ser </a:t>
            </a:r>
            <a:r>
              <a:rPr lang="pt-BR" u="sng" dirty="0" smtClean="0"/>
              <a:t>executados</a:t>
            </a:r>
            <a:r>
              <a:rPr lang="pt-BR" dirty="0" smtClean="0"/>
              <a:t> por órgãos públicos ou por organizações da </a:t>
            </a:r>
          </a:p>
          <a:p>
            <a:r>
              <a:rPr lang="pt-BR" dirty="0" smtClean="0"/>
              <a:t>sociedade civil.</a:t>
            </a:r>
          </a:p>
          <a:p>
            <a:endParaRPr lang="pt-BR" dirty="0" smtClean="0"/>
          </a:p>
          <a:p>
            <a:r>
              <a:rPr lang="pt-BR" dirty="0" smtClean="0"/>
              <a:t>&amp;6º se ocorrer violação das regras de apadrinhamento, os responsáveis pelo programa</a:t>
            </a:r>
          </a:p>
          <a:p>
            <a:r>
              <a:rPr lang="pt-BR" dirty="0" smtClean="0"/>
              <a:t>e pelos serviços de acolhimento deverão imediatamente notificar a autoridade judiciária</a:t>
            </a:r>
          </a:p>
          <a:p>
            <a:r>
              <a:rPr lang="pt-BR" dirty="0" smtClean="0"/>
              <a:t>c</a:t>
            </a:r>
            <a:r>
              <a:rPr lang="pt-BR" dirty="0" smtClean="0"/>
              <a:t>ompetente.</a:t>
            </a:r>
            <a:endParaRPr lang="pt-BR" dirty="0"/>
          </a:p>
        </p:txBody>
      </p:sp>
      <p:sp>
        <p:nvSpPr>
          <p:cNvPr id="3" name="CaixaDeTexto 2"/>
          <p:cNvSpPr txBox="1"/>
          <p:nvPr/>
        </p:nvSpPr>
        <p:spPr>
          <a:xfrm>
            <a:off x="2357422" y="0"/>
            <a:ext cx="36430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b="1" dirty="0" smtClean="0">
                <a:solidFill>
                  <a:schemeClr val="bg1"/>
                </a:solidFill>
              </a:rPr>
              <a:t>ECA e Apadrinhamento</a:t>
            </a:r>
            <a:endParaRPr lang="pt-BR" sz="28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2643174" y="0"/>
            <a:ext cx="32925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b="1" dirty="0" smtClean="0">
                <a:solidFill>
                  <a:schemeClr val="bg1"/>
                </a:solidFill>
              </a:rPr>
              <a:t> APADRINHAMENTO </a:t>
            </a:r>
            <a:endParaRPr lang="pt-BR" sz="2800" b="1" dirty="0">
              <a:solidFill>
                <a:schemeClr val="bg1"/>
              </a:solidFill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285720" y="1571612"/>
            <a:ext cx="8546450" cy="615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 smtClean="0"/>
          </a:p>
          <a:p>
            <a:pPr>
              <a:buFont typeface="Wingdings" pitchFamily="2" charset="2"/>
              <a:buChar char="ü"/>
            </a:pPr>
            <a:r>
              <a:rPr lang="pt-BR" sz="2000" dirty="0" smtClean="0"/>
              <a:t>Alinhamento conceitual, Definição Nomenclaturas. </a:t>
            </a:r>
            <a:r>
              <a:rPr lang="pt-BR" sz="2000" dirty="0" smtClean="0"/>
              <a:t>Diferentes tipos de Apadrinhamento.</a:t>
            </a:r>
            <a:r>
              <a:rPr lang="pt-BR" sz="2000" dirty="0" smtClean="0"/>
              <a:t>  Diretriz nacional  - CNAS- CNJ-CONANDA</a:t>
            </a:r>
          </a:p>
          <a:p>
            <a:endParaRPr lang="pt-BR" sz="2000" dirty="0" smtClean="0"/>
          </a:p>
          <a:p>
            <a:pPr>
              <a:buFont typeface="Wingdings" pitchFamily="2" charset="2"/>
              <a:buChar char="ü"/>
            </a:pPr>
            <a:r>
              <a:rPr lang="pt-BR" sz="2000" dirty="0" smtClean="0"/>
              <a:t> Apadrinhamento afetivo para os casos dos adolescentes desassistidos? Porque? Para que? Programa/Serviço voltado </a:t>
            </a:r>
            <a:r>
              <a:rPr lang="pt-BR" sz="2000" dirty="0" smtClean="0"/>
              <a:t>para a autonomia ou para a adoção tardia</a:t>
            </a:r>
            <a:r>
              <a:rPr lang="pt-BR" sz="2000" dirty="0" smtClean="0"/>
              <a:t>?</a:t>
            </a:r>
          </a:p>
          <a:p>
            <a:endParaRPr lang="pt-BR" sz="2000" dirty="0" smtClean="0"/>
          </a:p>
          <a:p>
            <a:pPr>
              <a:buFont typeface="Wingdings" pitchFamily="2" charset="2"/>
              <a:buChar char="ü"/>
            </a:pPr>
            <a:r>
              <a:rPr lang="pt-BR" sz="2000" dirty="0" smtClean="0"/>
              <a:t>Preparação, seleção e  acompanhamento das famílias. Diretrizes básicas; </a:t>
            </a:r>
          </a:p>
          <a:p>
            <a:pPr>
              <a:buFont typeface="Wingdings" pitchFamily="2" charset="2"/>
              <a:buChar char="ü"/>
            </a:pPr>
            <a:endParaRPr lang="pt-BR" sz="2000" dirty="0" smtClean="0"/>
          </a:p>
          <a:p>
            <a:pPr>
              <a:buFont typeface="Wingdings" pitchFamily="2" charset="2"/>
              <a:buChar char="ü"/>
            </a:pPr>
            <a:r>
              <a:rPr lang="pt-BR" sz="2000" dirty="0" smtClean="0"/>
              <a:t> Trabalho conjunto entre a do </a:t>
            </a:r>
            <a:r>
              <a:rPr lang="pt-BR" sz="2000" dirty="0" smtClean="0"/>
              <a:t>acolhimento Institucional + equipe do Programa  </a:t>
            </a:r>
            <a:r>
              <a:rPr lang="pt-BR" sz="2000" dirty="0" smtClean="0"/>
              <a:t>para acompanhamento </a:t>
            </a:r>
            <a:r>
              <a:rPr lang="pt-BR" sz="2000" dirty="0" smtClean="0"/>
              <a:t>dos </a:t>
            </a:r>
            <a:r>
              <a:rPr lang="pt-BR" sz="2000" dirty="0" smtClean="0"/>
              <a:t>casos,</a:t>
            </a:r>
          </a:p>
          <a:p>
            <a:pPr>
              <a:buFont typeface="Wingdings" pitchFamily="2" charset="2"/>
              <a:buChar char="ü"/>
            </a:pPr>
            <a:endParaRPr lang="pt-BR" sz="2000" dirty="0" smtClean="0"/>
          </a:p>
          <a:p>
            <a:pPr>
              <a:buFont typeface="Wingdings" pitchFamily="2" charset="2"/>
              <a:buChar char="ü"/>
            </a:pPr>
            <a:r>
              <a:rPr lang="pt-BR" sz="2000" dirty="0" smtClean="0"/>
              <a:t> Programa </a:t>
            </a:r>
            <a:r>
              <a:rPr lang="pt-BR" sz="2000" dirty="0" smtClean="0"/>
              <a:t>vinculado ao Juizado ou ao Executivo? </a:t>
            </a:r>
            <a:r>
              <a:rPr lang="pt-BR" sz="2000" dirty="0" err="1" smtClean="0"/>
              <a:t>Art</a:t>
            </a:r>
            <a:r>
              <a:rPr lang="pt-BR" sz="2000" dirty="0" smtClean="0"/>
              <a:t> 19-B</a:t>
            </a:r>
          </a:p>
          <a:p>
            <a:pPr>
              <a:buFontTx/>
              <a:buChar char="-"/>
            </a:pPr>
            <a:endParaRPr lang="pt-BR" sz="2000" dirty="0" smtClean="0"/>
          </a:p>
          <a:p>
            <a:endParaRPr lang="pt-BR" sz="2000" dirty="0" smtClean="0"/>
          </a:p>
          <a:p>
            <a:pPr>
              <a:buFontTx/>
              <a:buChar char="-"/>
            </a:pPr>
            <a:endParaRPr lang="pt-BR" sz="2000" dirty="0" smtClean="0"/>
          </a:p>
          <a:p>
            <a:pPr>
              <a:buFontTx/>
              <a:buChar char="-"/>
            </a:pPr>
            <a:endParaRPr lang="pt-BR" sz="2000" dirty="0" smtClean="0"/>
          </a:p>
          <a:p>
            <a:pPr>
              <a:buFontTx/>
              <a:buChar char="-"/>
            </a:pPr>
            <a:endParaRPr lang="pt-BR" dirty="0" smtClean="0"/>
          </a:p>
          <a:p>
            <a:pPr>
              <a:buFontTx/>
              <a:buChar char="-"/>
            </a:pPr>
            <a:endParaRPr lang="pt-BR" dirty="0"/>
          </a:p>
        </p:txBody>
      </p:sp>
      <p:sp>
        <p:nvSpPr>
          <p:cNvPr id="5" name="CaixaDeTexto 4"/>
          <p:cNvSpPr txBox="1"/>
          <p:nvPr/>
        </p:nvSpPr>
        <p:spPr>
          <a:xfrm>
            <a:off x="2857488" y="857232"/>
            <a:ext cx="2793393" cy="36933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57150">
            <a:solidFill>
              <a:schemeClr val="accent2"/>
            </a:solidFill>
          </a:ln>
        </p:spPr>
        <p:txBody>
          <a:bodyPr wrap="none" rtlCol="0">
            <a:spAutoFit/>
          </a:bodyPr>
          <a:lstStyle/>
          <a:p>
            <a:r>
              <a:rPr lang="pt-BR" dirty="0" smtClean="0"/>
              <a:t>Alguns pontos para reflexão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2071670" y="0"/>
            <a:ext cx="39630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b="1" dirty="0" smtClean="0">
                <a:solidFill>
                  <a:schemeClr val="bg1"/>
                </a:solidFill>
              </a:rPr>
              <a:t>ACOLHIMENTO FAMILIAR</a:t>
            </a:r>
            <a:endParaRPr lang="pt-BR" sz="2800" b="1" dirty="0">
              <a:solidFill>
                <a:schemeClr val="bg1"/>
              </a:solidFill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214282" y="1357298"/>
            <a:ext cx="8572560" cy="609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pt-BR" b="1" dirty="0" smtClean="0"/>
          </a:p>
          <a:p>
            <a:pPr algn="ctr"/>
            <a:r>
              <a:rPr lang="pt-BR" sz="2400" b="1" dirty="0" smtClean="0"/>
              <a:t>1º Acolhimento - </a:t>
            </a:r>
            <a:r>
              <a:rPr lang="pt-BR" sz="2400" b="1" dirty="0" smtClean="0"/>
              <a:t>C</a:t>
            </a:r>
            <a:r>
              <a:rPr lang="pt-BR" sz="2400" b="1" dirty="0" smtClean="0"/>
              <a:t>rianças de pequenas </a:t>
            </a:r>
          </a:p>
          <a:p>
            <a:pPr algn="ctr"/>
            <a:endParaRPr lang="pt-BR" sz="2400" dirty="0" smtClean="0"/>
          </a:p>
          <a:p>
            <a:pPr algn="ctr"/>
            <a:endParaRPr lang="pt-BR" sz="2400" dirty="0" smtClean="0"/>
          </a:p>
          <a:p>
            <a:pPr>
              <a:buFontTx/>
              <a:buChar char="-"/>
            </a:pPr>
            <a:r>
              <a:rPr lang="pt-BR" sz="2400" dirty="0" smtClean="0"/>
              <a:t> Curta duração</a:t>
            </a:r>
          </a:p>
          <a:p>
            <a:pPr>
              <a:buFontTx/>
              <a:buChar char="-"/>
            </a:pPr>
            <a:endParaRPr lang="pt-BR" sz="2400" dirty="0" smtClean="0"/>
          </a:p>
          <a:p>
            <a:pPr>
              <a:buFontTx/>
              <a:buChar char="-"/>
            </a:pPr>
            <a:r>
              <a:rPr lang="pt-BR" sz="2400" dirty="0" smtClean="0"/>
              <a:t> Foco na reintegrações à Família de Origem - encontros entre FO e FA – exemplo nacional</a:t>
            </a:r>
          </a:p>
          <a:p>
            <a:pPr>
              <a:buFontTx/>
              <a:buChar char="-"/>
            </a:pPr>
            <a:endParaRPr lang="pt-BR" sz="2400" dirty="0" smtClean="0"/>
          </a:p>
          <a:p>
            <a:pPr>
              <a:buFontTx/>
              <a:buChar char="-"/>
            </a:pPr>
            <a:r>
              <a:rPr lang="pt-BR" sz="2400" dirty="0" smtClean="0"/>
              <a:t> </a:t>
            </a:r>
            <a:r>
              <a:rPr lang="pt-BR" sz="2400" dirty="0" smtClean="0"/>
              <a:t>Preparação e </a:t>
            </a:r>
            <a:r>
              <a:rPr lang="pt-BR" sz="2400" dirty="0" smtClean="0"/>
              <a:t>seleção e acompanhamento </a:t>
            </a:r>
            <a:r>
              <a:rPr lang="pt-BR" sz="2400" dirty="0" smtClean="0"/>
              <a:t>das </a:t>
            </a:r>
            <a:r>
              <a:rPr lang="pt-BR" sz="2400" dirty="0" smtClean="0"/>
              <a:t>famílias para este perfil. Acolhimento da historia da criança e de sua problemática toda. Apego e desapego – viés profissional;</a:t>
            </a:r>
          </a:p>
          <a:p>
            <a:endParaRPr lang="pt-BR" dirty="0" smtClean="0"/>
          </a:p>
          <a:p>
            <a:pPr algn="ctr"/>
            <a:endParaRPr lang="pt-BR" b="1" dirty="0" smtClean="0"/>
          </a:p>
          <a:p>
            <a:pPr>
              <a:buFontTx/>
              <a:buChar char="-"/>
            </a:pPr>
            <a:endParaRPr lang="pt-BR" dirty="0" smtClean="0"/>
          </a:p>
          <a:p>
            <a:pPr>
              <a:buFontTx/>
              <a:buChar char="-"/>
            </a:pPr>
            <a:endParaRPr lang="pt-BR" dirty="0" smtClean="0"/>
          </a:p>
          <a:p>
            <a:pPr>
              <a:buFontTx/>
              <a:buChar char="-"/>
            </a:pPr>
            <a:endParaRPr lang="pt-BR" dirty="0" smtClean="0"/>
          </a:p>
          <a:p>
            <a:endParaRPr lang="pt-BR" dirty="0"/>
          </a:p>
        </p:txBody>
      </p:sp>
      <p:sp>
        <p:nvSpPr>
          <p:cNvPr id="6" name="CaixaDeTexto 5"/>
          <p:cNvSpPr txBox="1"/>
          <p:nvPr/>
        </p:nvSpPr>
        <p:spPr>
          <a:xfrm>
            <a:off x="2857488" y="857232"/>
            <a:ext cx="2793393" cy="36933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57150">
            <a:solidFill>
              <a:schemeClr val="accent2"/>
            </a:solidFill>
          </a:ln>
        </p:spPr>
        <p:txBody>
          <a:bodyPr wrap="none" rtlCol="0">
            <a:spAutoFit/>
          </a:bodyPr>
          <a:lstStyle/>
          <a:p>
            <a:r>
              <a:rPr lang="pt-BR" dirty="0" smtClean="0"/>
              <a:t>Alguns pontos para reflexão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428596" y="1285860"/>
            <a:ext cx="7929618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b="1" dirty="0" smtClean="0"/>
              <a:t>Acolhimento de Adolescentes </a:t>
            </a:r>
            <a:r>
              <a:rPr lang="pt-BR" b="1" dirty="0" smtClean="0"/>
              <a:t> </a:t>
            </a:r>
          </a:p>
          <a:p>
            <a:pPr algn="ctr"/>
            <a:r>
              <a:rPr lang="pt-BR" b="1" dirty="0" smtClean="0"/>
              <a:t>Do </a:t>
            </a:r>
            <a:r>
              <a:rPr lang="pt-BR" b="1" dirty="0" smtClean="0"/>
              <a:t>Acolhimento Institucional ao Acolhimento </a:t>
            </a:r>
            <a:r>
              <a:rPr lang="pt-BR" b="1" dirty="0" smtClean="0"/>
              <a:t>Familiar</a:t>
            </a:r>
          </a:p>
          <a:p>
            <a:pPr algn="ctr"/>
            <a:endParaRPr lang="pt-BR" dirty="0" smtClean="0"/>
          </a:p>
          <a:p>
            <a:pPr>
              <a:buFont typeface="Wingdings" pitchFamily="2" charset="2"/>
              <a:buChar char="§"/>
            </a:pPr>
            <a:r>
              <a:rPr lang="pt-BR" dirty="0" smtClean="0"/>
              <a:t> Analise do desejo e disposição dos adolescentes a se vincular a um ambiente familiar;</a:t>
            </a:r>
          </a:p>
          <a:p>
            <a:pPr>
              <a:buFont typeface="Wingdings" pitchFamily="2" charset="2"/>
              <a:buChar char="§"/>
            </a:pPr>
            <a:endParaRPr lang="pt-BR" dirty="0" smtClean="0"/>
          </a:p>
          <a:p>
            <a:pPr>
              <a:buFont typeface="Wingdings" pitchFamily="2" charset="2"/>
              <a:buChar char="§"/>
            </a:pPr>
            <a:r>
              <a:rPr lang="pt-BR" dirty="0" smtClean="0"/>
              <a:t> Avaliação do perfil </a:t>
            </a:r>
            <a:r>
              <a:rPr lang="pt-BR" dirty="0" smtClean="0"/>
              <a:t>das famílias aptas </a:t>
            </a:r>
            <a:r>
              <a:rPr lang="pt-BR" dirty="0" smtClean="0"/>
              <a:t>a </a:t>
            </a:r>
            <a:r>
              <a:rPr lang="pt-BR" dirty="0" smtClean="0"/>
              <a:t>acolher </a:t>
            </a:r>
            <a:r>
              <a:rPr lang="pt-BR" dirty="0" smtClean="0"/>
              <a:t>adolescentes oriundos de instituições. Viés profissional da formação</a:t>
            </a:r>
          </a:p>
          <a:p>
            <a:pPr>
              <a:buFont typeface="Wingdings" pitchFamily="2" charset="2"/>
              <a:buChar char="§"/>
            </a:pPr>
            <a:endParaRPr lang="pt-BR" dirty="0" smtClean="0"/>
          </a:p>
          <a:p>
            <a:pPr>
              <a:buFont typeface="Wingdings" pitchFamily="2" charset="2"/>
              <a:buChar char="§"/>
            </a:pPr>
            <a:r>
              <a:rPr lang="pt-BR" dirty="0" smtClean="0"/>
              <a:t> Levantamento </a:t>
            </a:r>
            <a:r>
              <a:rPr lang="pt-BR" dirty="0" smtClean="0"/>
              <a:t>dos casos de trocas </a:t>
            </a:r>
            <a:r>
              <a:rPr lang="pt-BR" dirty="0" smtClean="0"/>
              <a:t>de </a:t>
            </a:r>
            <a:r>
              <a:rPr lang="pt-BR" dirty="0" smtClean="0"/>
              <a:t>famílias </a:t>
            </a:r>
            <a:r>
              <a:rPr lang="pt-BR" dirty="0" smtClean="0"/>
              <a:t>e as </a:t>
            </a:r>
            <a:r>
              <a:rPr lang="pt-BR" dirty="0" smtClean="0"/>
              <a:t>razões. Aprender com a experiência.;</a:t>
            </a:r>
          </a:p>
          <a:p>
            <a:pPr>
              <a:buFont typeface="Wingdings" pitchFamily="2" charset="2"/>
              <a:buChar char="§"/>
            </a:pPr>
            <a:endParaRPr lang="pt-BR" dirty="0" smtClean="0"/>
          </a:p>
          <a:p>
            <a:pPr>
              <a:buFont typeface="Wingdings" pitchFamily="2" charset="2"/>
              <a:buChar char="§"/>
            </a:pPr>
            <a:r>
              <a:rPr lang="pt-BR" dirty="0" smtClean="0"/>
              <a:t>Acolhimento longo prazo. Pós 18 anos. Preparação para a autonomia.</a:t>
            </a:r>
          </a:p>
          <a:p>
            <a:pPr>
              <a:buFont typeface="Wingdings" pitchFamily="2" charset="2"/>
              <a:buChar char="§"/>
            </a:pPr>
            <a:endParaRPr lang="pt-BR" dirty="0" smtClean="0"/>
          </a:p>
          <a:p>
            <a:pPr>
              <a:buFont typeface="Wingdings" pitchFamily="2" charset="2"/>
              <a:buChar char="§"/>
            </a:pPr>
            <a:r>
              <a:rPr lang="pt-BR" dirty="0" smtClean="0"/>
              <a:t>Acolhimento por padrinhos</a:t>
            </a:r>
            <a:r>
              <a:rPr lang="pt-BR" dirty="0" smtClean="0"/>
              <a:t>?</a:t>
            </a:r>
          </a:p>
          <a:p>
            <a:pPr>
              <a:buFont typeface="Wingdings" pitchFamily="2" charset="2"/>
              <a:buChar char="§"/>
            </a:pPr>
            <a:endParaRPr lang="pt-BR" dirty="0" smtClean="0"/>
          </a:p>
          <a:p>
            <a:pPr>
              <a:buFont typeface="Wingdings" pitchFamily="2" charset="2"/>
              <a:buChar char="§"/>
            </a:pPr>
            <a:r>
              <a:rPr lang="pt-BR" dirty="0" smtClean="0"/>
              <a:t>Acolhimento por Educadores?</a:t>
            </a:r>
            <a:endParaRPr lang="pt-BR" dirty="0" smtClean="0"/>
          </a:p>
        </p:txBody>
      </p:sp>
      <p:sp>
        <p:nvSpPr>
          <p:cNvPr id="4" name="CaixaDeTexto 3"/>
          <p:cNvSpPr txBox="1"/>
          <p:nvPr/>
        </p:nvSpPr>
        <p:spPr>
          <a:xfrm>
            <a:off x="2214546" y="0"/>
            <a:ext cx="39630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b="1" dirty="0" smtClean="0">
                <a:solidFill>
                  <a:schemeClr val="bg1"/>
                </a:solidFill>
              </a:rPr>
              <a:t>ACOLHIMENTO FAMILIAR</a:t>
            </a:r>
            <a:endParaRPr lang="pt-BR" sz="2800" b="1" dirty="0">
              <a:solidFill>
                <a:schemeClr val="bg1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2857488" y="857232"/>
            <a:ext cx="2793393" cy="36933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57150">
            <a:solidFill>
              <a:schemeClr val="accent2"/>
            </a:solidFill>
          </a:ln>
        </p:spPr>
        <p:txBody>
          <a:bodyPr wrap="none" rtlCol="0">
            <a:spAutoFit/>
          </a:bodyPr>
          <a:lstStyle/>
          <a:p>
            <a:r>
              <a:rPr lang="pt-BR" dirty="0" smtClean="0"/>
              <a:t>Alguns pontos para reflexão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14282" y="0"/>
            <a:ext cx="8786874" cy="714356"/>
          </a:xfrm>
        </p:spPr>
        <p:txBody>
          <a:bodyPr>
            <a:normAutofit/>
          </a:bodyPr>
          <a:lstStyle/>
          <a:p>
            <a:r>
              <a:rPr lang="pt-BR" sz="2000" b="1" dirty="0" smtClean="0">
                <a:solidFill>
                  <a:schemeClr val="bg1"/>
                </a:solidFill>
              </a:rPr>
              <a:t>Trabalho com famílias </a:t>
            </a:r>
            <a:r>
              <a:rPr lang="pt-BR" sz="2000" b="1" dirty="0" smtClean="0">
                <a:solidFill>
                  <a:schemeClr val="bg1"/>
                </a:solidFill>
              </a:rPr>
              <a:t>candidatas a se vincular com as crianças e adolescentes</a:t>
            </a:r>
            <a:endParaRPr lang="pt-BR" sz="2000" b="1" dirty="0">
              <a:solidFill>
                <a:schemeClr val="bg1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14282" y="857232"/>
            <a:ext cx="7901014" cy="3471874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pt-BR" sz="2000" b="1" dirty="0" smtClean="0"/>
              <a:t>PREPARAÇÃO E ACOMPANHAMENTO </a:t>
            </a:r>
          </a:p>
          <a:p>
            <a:pPr algn="ctr">
              <a:buNone/>
            </a:pPr>
            <a:r>
              <a:rPr lang="pt-BR" sz="2000" b="1" dirty="0" smtClean="0"/>
              <a:t> UM </a:t>
            </a:r>
            <a:r>
              <a:rPr lang="pt-BR" sz="2000" b="1" dirty="0" smtClean="0"/>
              <a:t>NOVO VINCULO </a:t>
            </a:r>
          </a:p>
          <a:p>
            <a:pPr algn="ctr">
              <a:buNone/>
            </a:pPr>
            <a:r>
              <a:rPr lang="pt-BR" sz="2000" b="1" dirty="0" smtClean="0"/>
              <a:t>APADRINHAMENTO </a:t>
            </a:r>
            <a:r>
              <a:rPr lang="pt-BR" sz="2000" b="1" dirty="0" smtClean="0"/>
              <a:t>OU </a:t>
            </a:r>
            <a:r>
              <a:rPr lang="pt-BR" sz="2000" b="1" dirty="0" smtClean="0"/>
              <a:t>FAMÍLIA ACOLHEDORA</a:t>
            </a:r>
            <a:endParaRPr lang="pt-BR" sz="2000" b="1" dirty="0" smtClean="0"/>
          </a:p>
          <a:p>
            <a:pPr algn="ctr">
              <a:buNone/>
            </a:pPr>
            <a:r>
              <a:rPr lang="pt-BR" sz="2000" b="1" dirty="0" smtClean="0"/>
              <a:t> </a:t>
            </a:r>
            <a:r>
              <a:rPr lang="pt-BR" sz="1600" dirty="0" smtClean="0"/>
              <a:t>GUARDADAS </a:t>
            </a:r>
            <a:r>
              <a:rPr lang="pt-BR" sz="1600" dirty="0" smtClean="0"/>
              <a:t>AS DEVIDAS DIFERENÇAS DE PROPOSTAS DE VINCULAÇÃO</a:t>
            </a:r>
            <a:r>
              <a:rPr lang="pt-BR" sz="1600" b="1" dirty="0" smtClean="0">
                <a:solidFill>
                  <a:srgbClr val="0070C0"/>
                </a:solidFill>
              </a:rPr>
              <a:t>:</a:t>
            </a:r>
          </a:p>
          <a:p>
            <a:pPr algn="ctr">
              <a:buNone/>
            </a:pPr>
            <a:endParaRPr lang="pt-BR" sz="1600" b="1" dirty="0" smtClean="0">
              <a:solidFill>
                <a:srgbClr val="0070C0"/>
              </a:solidFill>
            </a:endParaRPr>
          </a:p>
          <a:p>
            <a:pPr>
              <a:buNone/>
            </a:pPr>
            <a:r>
              <a:rPr lang="pt-BR" sz="2400" b="1" dirty="0" smtClean="0">
                <a:solidFill>
                  <a:srgbClr val="0070C0"/>
                </a:solidFill>
              </a:rPr>
              <a:t>Viés </a:t>
            </a:r>
            <a:r>
              <a:rPr lang="pt-BR" sz="2400" b="1" dirty="0" smtClean="0">
                <a:solidFill>
                  <a:srgbClr val="0070C0"/>
                </a:solidFill>
              </a:rPr>
              <a:t>emocional</a:t>
            </a:r>
            <a:r>
              <a:rPr lang="pt-BR" sz="2400" b="1" dirty="0" smtClean="0"/>
              <a:t>: </a:t>
            </a:r>
            <a:endParaRPr lang="pt-BR" sz="2400" b="1" dirty="0" smtClean="0"/>
          </a:p>
          <a:p>
            <a:pPr>
              <a:buNone/>
            </a:pPr>
            <a:r>
              <a:rPr lang="pt-BR" sz="2400" b="1" dirty="0" smtClean="0"/>
              <a:t> </a:t>
            </a:r>
            <a:r>
              <a:rPr lang="pt-BR" sz="2400" dirty="0" smtClean="0"/>
              <a:t>analise dos apegos e vínculos da família candidata, </a:t>
            </a:r>
            <a:endParaRPr lang="pt-BR" sz="2400" dirty="0" smtClean="0"/>
          </a:p>
          <a:p>
            <a:pPr>
              <a:buNone/>
            </a:pPr>
            <a:r>
              <a:rPr lang="pt-BR" sz="2400" dirty="0" smtClean="0"/>
              <a:t>historia </a:t>
            </a:r>
            <a:r>
              <a:rPr lang="pt-BR" sz="2400" dirty="0" smtClean="0"/>
              <a:t>de vida, </a:t>
            </a:r>
            <a:r>
              <a:rPr lang="pt-BR" sz="2400" dirty="0" smtClean="0"/>
              <a:t>disponibilidade ....</a:t>
            </a:r>
          </a:p>
          <a:p>
            <a:pPr>
              <a:buNone/>
            </a:pPr>
            <a:endParaRPr lang="pt-BR" sz="2400" dirty="0" smtClean="0"/>
          </a:p>
          <a:p>
            <a:pPr>
              <a:buNone/>
            </a:pPr>
            <a:r>
              <a:rPr lang="pt-BR" sz="2400" b="1" dirty="0" smtClean="0">
                <a:solidFill>
                  <a:srgbClr val="0070C0"/>
                </a:solidFill>
              </a:rPr>
              <a:t>Viés profissional</a:t>
            </a:r>
            <a:r>
              <a:rPr lang="pt-BR" sz="2400" dirty="0" smtClean="0"/>
              <a:t>: </a:t>
            </a:r>
            <a:endParaRPr lang="pt-BR" sz="2400" dirty="0" smtClean="0"/>
          </a:p>
          <a:p>
            <a:pPr>
              <a:buNone/>
            </a:pPr>
            <a:r>
              <a:rPr lang="pt-BR" sz="2400" dirty="0" smtClean="0"/>
              <a:t>Historia </a:t>
            </a:r>
            <a:r>
              <a:rPr lang="pt-BR" sz="2400" dirty="0" smtClean="0"/>
              <a:t>da Infância no Brasil, </a:t>
            </a:r>
            <a:r>
              <a:rPr lang="pt-BR" sz="2400" dirty="0" smtClean="0"/>
              <a:t>ECA</a:t>
            </a:r>
            <a:r>
              <a:rPr lang="pt-BR" sz="2400" dirty="0" smtClean="0"/>
              <a:t>, </a:t>
            </a:r>
            <a:r>
              <a:rPr lang="pt-BR" sz="2400" dirty="0" smtClean="0"/>
              <a:t>SUAS Proteção </a:t>
            </a:r>
            <a:r>
              <a:rPr lang="pt-BR" sz="2400" dirty="0" smtClean="0"/>
              <a:t>Especial, </a:t>
            </a:r>
            <a:endParaRPr lang="pt-BR" sz="2400" dirty="0" smtClean="0"/>
          </a:p>
          <a:p>
            <a:pPr>
              <a:buNone/>
            </a:pPr>
            <a:r>
              <a:rPr lang="pt-BR" sz="2400" dirty="0" smtClean="0"/>
              <a:t>Atores </a:t>
            </a:r>
            <a:r>
              <a:rPr lang="pt-BR" sz="2400" dirty="0" smtClean="0"/>
              <a:t>estratégicos e seus papeis....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1142976" y="5857892"/>
            <a:ext cx="7004482" cy="70788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57150">
            <a:solidFill>
              <a:schemeClr val="accent3"/>
            </a:solidFill>
          </a:ln>
        </p:spPr>
        <p:txBody>
          <a:bodyPr wrap="none" rtlCol="0">
            <a:spAutoFit/>
          </a:bodyPr>
          <a:lstStyle/>
          <a:p>
            <a:pPr algn="ctr">
              <a:buNone/>
            </a:pPr>
            <a:r>
              <a:rPr lang="pt-BR" sz="2000" b="1" dirty="0" smtClean="0"/>
              <a:t>PREPARAÇÃO – CARGA HORÁRIA</a:t>
            </a:r>
          </a:p>
          <a:p>
            <a:pPr algn="ctr">
              <a:buNone/>
            </a:pPr>
            <a:r>
              <a:rPr lang="pt-BR" sz="2000" b="1" dirty="0" smtClean="0"/>
              <a:t>ACOMPANHAMENTO – SISTEMÁTICO, CONSTANTE, PROCESSUAL</a:t>
            </a:r>
            <a:endParaRPr lang="pt-BR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14348" y="1714488"/>
            <a:ext cx="7143800" cy="4929198"/>
          </a:xfrm>
          <a:prstGeom prst="rect">
            <a:avLst/>
          </a:prstGeom>
          <a:noFill/>
        </p:spPr>
      </p:pic>
      <p:sp>
        <p:nvSpPr>
          <p:cNvPr id="5" name="CaixaDeTexto 4"/>
          <p:cNvSpPr txBox="1"/>
          <p:nvPr/>
        </p:nvSpPr>
        <p:spPr>
          <a:xfrm>
            <a:off x="1428728" y="3000372"/>
            <a:ext cx="201087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O profissional</a:t>
            </a:r>
          </a:p>
          <a:p>
            <a:r>
              <a:rPr lang="pt-BR" dirty="0" smtClean="0"/>
              <a:t>O judiciário</a:t>
            </a:r>
          </a:p>
          <a:p>
            <a:r>
              <a:rPr lang="pt-BR" dirty="0" smtClean="0"/>
              <a:t>As equipes técnicas</a:t>
            </a:r>
            <a:endParaRPr lang="pt-BR" dirty="0"/>
          </a:p>
        </p:txBody>
      </p:sp>
      <p:sp>
        <p:nvSpPr>
          <p:cNvPr id="6" name="CaixaDeTexto 5"/>
          <p:cNvSpPr txBox="1"/>
          <p:nvPr/>
        </p:nvSpPr>
        <p:spPr>
          <a:xfrm>
            <a:off x="5286380" y="2786058"/>
            <a:ext cx="125521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As famílias:</a:t>
            </a:r>
          </a:p>
          <a:p>
            <a:r>
              <a:rPr lang="pt-BR" dirty="0" smtClean="0"/>
              <a:t>Pais e avós</a:t>
            </a:r>
          </a:p>
          <a:p>
            <a:r>
              <a:rPr lang="pt-BR" dirty="0" smtClean="0"/>
              <a:t>Acolhedora</a:t>
            </a:r>
          </a:p>
          <a:p>
            <a:r>
              <a:rPr lang="pt-BR" dirty="0" smtClean="0"/>
              <a:t>P</a:t>
            </a:r>
            <a:r>
              <a:rPr lang="pt-BR" dirty="0" smtClean="0"/>
              <a:t>adrinhos</a:t>
            </a:r>
            <a:endParaRPr lang="pt-BR" dirty="0"/>
          </a:p>
        </p:txBody>
      </p:sp>
      <p:sp>
        <p:nvSpPr>
          <p:cNvPr id="7" name="CaixaDeTexto 6"/>
          <p:cNvSpPr txBox="1"/>
          <p:nvPr/>
        </p:nvSpPr>
        <p:spPr>
          <a:xfrm>
            <a:off x="3428992" y="3214686"/>
            <a:ext cx="14124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   </a:t>
            </a:r>
            <a:r>
              <a:rPr lang="pt-BR" b="1" dirty="0" smtClean="0"/>
              <a:t>Criança e o</a:t>
            </a:r>
          </a:p>
          <a:p>
            <a:r>
              <a:rPr lang="pt-BR" b="1" dirty="0" smtClean="0"/>
              <a:t> Adolescente</a:t>
            </a:r>
            <a:endParaRPr lang="pt-BR" b="1" dirty="0"/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57158" y="-2143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70000"/>
              </a:lnSpc>
            </a:pPr>
            <a:r>
              <a:rPr lang="pt-BR" dirty="0">
                <a:cs typeface="Times New Roman" pitchFamily="18" charset="0"/>
              </a:rPr>
              <a:t> </a:t>
            </a:r>
            <a:r>
              <a:rPr lang="pt-BR" sz="3600" dirty="0">
                <a:solidFill>
                  <a:schemeClr val="bg1"/>
                </a:solidFill>
                <a:cs typeface="Times New Roman" pitchFamily="18" charset="0"/>
              </a:rPr>
              <a:t>A influencia dos Valores e das Crenças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1357290" y="5286388"/>
            <a:ext cx="7030515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dirty="0" smtClean="0"/>
              <a:t>Quem decide? </a:t>
            </a:r>
          </a:p>
          <a:p>
            <a:pPr algn="ctr"/>
            <a:r>
              <a:rPr lang="pt-BR" dirty="0" smtClean="0"/>
              <a:t>Qual o filtro de interpretação e avaliação de cada envolvido?</a:t>
            </a:r>
          </a:p>
          <a:p>
            <a:pPr algn="ctr"/>
            <a:r>
              <a:rPr lang="pt-BR" dirty="0" smtClean="0"/>
              <a:t>Valores e crenças de cada um. Defesa de seu território.</a:t>
            </a:r>
          </a:p>
          <a:p>
            <a:pPr algn="ctr"/>
            <a:r>
              <a:rPr lang="pt-BR" dirty="0" smtClean="0"/>
              <a:t>Alinhamento teórico pratico.</a:t>
            </a:r>
            <a:r>
              <a:rPr lang="pt-BR" dirty="0" smtClean="0"/>
              <a:t> O poder da empatia e da verdadeira escuta.</a:t>
            </a:r>
          </a:p>
          <a:p>
            <a:pPr algn="ctr"/>
            <a:endParaRPr lang="pt-BR" dirty="0" smtClean="0"/>
          </a:p>
          <a:p>
            <a:pPr algn="ctr"/>
            <a:endParaRPr lang="pt-BR" dirty="0" smtClean="0"/>
          </a:p>
          <a:p>
            <a:pPr algn="ctr"/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57158" y="34290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t-BR" sz="4900" dirty="0" smtClean="0"/>
              <a:t>Obrigada</a:t>
            </a:r>
            <a:r>
              <a:rPr lang="pt-BR" sz="3200" dirty="0" smtClean="0"/>
              <a:t/>
            </a:r>
            <a:br>
              <a:rPr lang="pt-BR" sz="3200" dirty="0" smtClean="0"/>
            </a:br>
            <a:r>
              <a:rPr lang="pt-BR" sz="3200" dirty="0" smtClean="0"/>
              <a:t/>
            </a:r>
            <a:br>
              <a:rPr lang="pt-BR" sz="3200" dirty="0" smtClean="0"/>
            </a:br>
            <a:r>
              <a:rPr lang="pt-BR" sz="3200" dirty="0" smtClean="0"/>
              <a:t/>
            </a:r>
            <a:br>
              <a:rPr lang="pt-BR" sz="3200" dirty="0" smtClean="0"/>
            </a:br>
            <a:r>
              <a:rPr lang="pt-BR" sz="3200" dirty="0" smtClean="0"/>
              <a:t/>
            </a:r>
            <a:br>
              <a:rPr lang="pt-BR" sz="3200" dirty="0" smtClean="0"/>
            </a:br>
            <a:r>
              <a:rPr lang="pt-BR" sz="3200" dirty="0" smtClean="0"/>
              <a:t>Claudia Cabral </a:t>
            </a:r>
            <a:endParaRPr lang="pt-BR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rra dos Homens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4996</TotalTime>
  <Words>914</Words>
  <Application>Microsoft Office PowerPoint</Application>
  <PresentationFormat>Apresentação na tela (4:3)</PresentationFormat>
  <Paragraphs>174</Paragraphs>
  <Slides>12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incorporados</vt:lpstr>
      </vt:variant>
      <vt:variant>
        <vt:i4>1</vt:i4>
      </vt:variant>
      <vt:variant>
        <vt:lpstr>Títulos de slides</vt:lpstr>
      </vt:variant>
      <vt:variant>
        <vt:i4>12</vt:i4>
      </vt:variant>
    </vt:vector>
  </HeadingPairs>
  <TitlesOfParts>
    <vt:vector size="14" baseType="lpstr">
      <vt:lpstr>Terra dos Homens</vt:lpstr>
      <vt:lpstr>CorelDRAW</vt:lpstr>
      <vt:lpstr>O processo de construção do PNCFC   Análise evolutiva a avaliativa  2004   -  2010 – 2020      </vt:lpstr>
      <vt:lpstr>Slide 2</vt:lpstr>
      <vt:lpstr>O PROCESSO DE  REORDENAMENTO DAS INSTITUIÇÕES DE ACOLHIMENTO NO BRASIL – 2004 - 2018</vt:lpstr>
      <vt:lpstr>Slide 4</vt:lpstr>
      <vt:lpstr>Slide 5</vt:lpstr>
      <vt:lpstr>Slide 6</vt:lpstr>
      <vt:lpstr>Slide 7</vt:lpstr>
      <vt:lpstr>Slide 8</vt:lpstr>
      <vt:lpstr>Slide 9</vt:lpstr>
      <vt:lpstr>Trabalho com famílias candidatas a se vincular com as crianças e adolescentes</vt:lpstr>
      <vt:lpstr> A influencia dos Valores e das Crenças</vt:lpstr>
      <vt:lpstr>Obrigada    Claudia Cabral 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ABTH</dc:creator>
  <cp:lastModifiedBy>Claudia1</cp:lastModifiedBy>
  <cp:revision>396</cp:revision>
  <dcterms:created xsi:type="dcterms:W3CDTF">2015-06-18T18:00:00Z</dcterms:created>
  <dcterms:modified xsi:type="dcterms:W3CDTF">2020-11-16T22:49:21Z</dcterms:modified>
</cp:coreProperties>
</file>